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06.02.2014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06.02.2014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484784"/>
            <a:ext cx="7406640" cy="1472184"/>
          </a:xfrm>
        </p:spPr>
        <p:txBody>
          <a:bodyPr>
            <a:normAutofit/>
          </a:bodyPr>
          <a:lstStyle/>
          <a:p>
            <a:pPr algn="ctr"/>
            <a:r>
              <a:rPr lang="ru-RU" dirty="0" smtClean="0"/>
              <a:t>Лекция 13. Всенощное Бдение. Утреня.</a:t>
            </a:r>
            <a:endParaRPr lang="ru-RU" dirty="0"/>
          </a:p>
        </p:txBody>
      </p:sp>
    </p:spTree>
    <p:extLst>
      <p:ext uri="{BB962C8B-B14F-4D97-AF65-F5344CB8AC3E}">
        <p14:creationId xmlns:p14="http://schemas.microsoft.com/office/powerpoint/2010/main" val="1714893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88640"/>
            <a:ext cx="8002136" cy="936104"/>
          </a:xfrm>
        </p:spPr>
        <p:txBody>
          <a:bodyPr>
            <a:normAutofit fontScale="70000" lnSpcReduction="20000"/>
          </a:bodyPr>
          <a:lstStyle/>
          <a:p>
            <a:pPr marL="82296" indent="0" algn="ctr">
              <a:buNone/>
            </a:pPr>
            <a:r>
              <a:rPr lang="ru-RU" dirty="0" smtClean="0"/>
              <a:t>После </a:t>
            </a:r>
            <a:r>
              <a:rPr lang="ru-RU" dirty="0" err="1" smtClean="0"/>
              <a:t>седальнов</a:t>
            </a:r>
            <a:r>
              <a:rPr lang="ru-RU" dirty="0" smtClean="0"/>
              <a:t>  хор начинает торжественно петь «</a:t>
            </a:r>
            <a:r>
              <a:rPr lang="ru-RU" b="1" dirty="0" smtClean="0"/>
              <a:t>Хвалите имя Господне</a:t>
            </a:r>
            <a:r>
              <a:rPr lang="ru-RU" dirty="0" smtClean="0"/>
              <a:t>».  Духовенство прикладывается к Престолу и выходит на </a:t>
            </a:r>
            <a:r>
              <a:rPr lang="ru-RU" dirty="0" err="1" smtClean="0"/>
              <a:t>полиелей</a:t>
            </a:r>
            <a:r>
              <a:rPr lang="ru-RU" dirty="0" smtClean="0"/>
              <a:t> </a:t>
            </a:r>
            <a:r>
              <a:rPr lang="ru-RU" dirty="0" smtClean="0"/>
              <a:t>в </a:t>
            </a:r>
            <a:r>
              <a:rPr lang="ru-RU" dirty="0" smtClean="0"/>
              <a:t>центр </a:t>
            </a:r>
            <a:r>
              <a:rPr lang="ru-RU" dirty="0" smtClean="0"/>
              <a:t>храма.</a:t>
            </a:r>
            <a:endParaRPr lang="ru-RU" dirty="0"/>
          </a:p>
        </p:txBody>
      </p:sp>
      <p:pic>
        <p:nvPicPr>
          <p:cNvPr id="4098" name="Picture 2" descr="C:\Users\Василий\Desktop\библейско-богсловские курсы\13 лекция\fotor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7899659" cy="526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97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6888" y="404664"/>
            <a:ext cx="7498080" cy="757064"/>
          </a:xfrm>
        </p:spPr>
        <p:txBody>
          <a:bodyPr>
            <a:normAutofit/>
          </a:bodyPr>
          <a:lstStyle/>
          <a:p>
            <a:pPr marL="82296" indent="0" algn="ctr">
              <a:buNone/>
            </a:pPr>
            <a:r>
              <a:rPr lang="ru-RU" sz="4000" b="1" dirty="0" err="1" smtClean="0">
                <a:solidFill>
                  <a:schemeClr val="bg2">
                    <a:lumMod val="25000"/>
                  </a:schemeClr>
                </a:solidFill>
              </a:rPr>
              <a:t>Полиелей</a:t>
            </a:r>
            <a:endParaRPr lang="ru-RU" sz="4000" b="1" dirty="0">
              <a:solidFill>
                <a:schemeClr val="bg2">
                  <a:lumMod val="25000"/>
                </a:schemeClr>
              </a:solidFill>
            </a:endParaRPr>
          </a:p>
        </p:txBody>
      </p:sp>
      <p:pic>
        <p:nvPicPr>
          <p:cNvPr id="5122" name="Picture 2" descr="C:\Users\Василий\Desktop\библейско-богсловские курсы\13 лекция\fotor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368" y="1495422"/>
            <a:ext cx="7757120" cy="517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93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548680"/>
            <a:ext cx="7818072" cy="6192688"/>
          </a:xfrm>
        </p:spPr>
        <p:txBody>
          <a:bodyPr>
            <a:normAutofit fontScale="70000" lnSpcReduction="20000"/>
          </a:bodyPr>
          <a:lstStyle/>
          <a:p>
            <a:pPr marL="82296" indent="0">
              <a:buNone/>
            </a:pPr>
            <a:r>
              <a:rPr lang="ru-RU" dirty="0" smtClean="0"/>
              <a:t>Хор начинает торжественно петь стихи 134 и 135 псалмов с прибавлением к ним хвалы: «</a:t>
            </a:r>
            <a:r>
              <a:rPr lang="ru-RU" dirty="0" err="1" smtClean="0"/>
              <a:t>Аллилуия</a:t>
            </a:r>
            <a:r>
              <a:rPr lang="ru-RU" dirty="0" smtClean="0"/>
              <a:t>».</a:t>
            </a:r>
          </a:p>
          <a:p>
            <a:pPr marL="82296" indent="0">
              <a:buNone/>
            </a:pPr>
            <a:r>
              <a:rPr lang="ru-RU" b="1" dirty="0" smtClean="0"/>
              <a:t>Хвалите </a:t>
            </a:r>
            <a:r>
              <a:rPr lang="ru-RU" b="1" dirty="0"/>
              <a:t>имя Господне, хвалите, рабы, </a:t>
            </a:r>
            <a:r>
              <a:rPr lang="ru-RU" b="1" dirty="0" smtClean="0"/>
              <a:t>Господа.</a:t>
            </a:r>
          </a:p>
          <a:p>
            <a:pPr marL="82296" indent="0">
              <a:buNone/>
            </a:pPr>
            <a:r>
              <a:rPr lang="ru-RU" b="1" dirty="0"/>
              <a:t>Благословен Господь с Сиона, живущий в Иерусалиме</a:t>
            </a:r>
            <a:r>
              <a:rPr lang="ru-RU" b="1" dirty="0" smtClean="0"/>
              <a:t>!</a:t>
            </a:r>
          </a:p>
          <a:p>
            <a:pPr marL="82296" indent="0">
              <a:buNone/>
            </a:pPr>
            <a:r>
              <a:rPr lang="ru-RU" b="1" dirty="0"/>
              <a:t>Прославляйте Господа, ибо Он благ, ибо вовек милость </a:t>
            </a:r>
            <a:r>
              <a:rPr lang="ru-RU" b="1" dirty="0" smtClean="0"/>
              <a:t>Его.</a:t>
            </a:r>
          </a:p>
          <a:p>
            <a:pPr marL="82296" indent="0">
              <a:buNone/>
            </a:pPr>
            <a:r>
              <a:rPr lang="ru-RU" b="1" dirty="0" smtClean="0"/>
              <a:t>Прославляйте </a:t>
            </a:r>
            <a:r>
              <a:rPr lang="ru-RU" b="1" dirty="0"/>
              <a:t>Бога небесного, ибо вовек милость </a:t>
            </a:r>
            <a:r>
              <a:rPr lang="ru-RU" b="1" dirty="0" smtClean="0"/>
              <a:t>Его.</a:t>
            </a:r>
          </a:p>
          <a:p>
            <a:pPr marL="82296" indent="0">
              <a:buNone/>
            </a:pPr>
            <a:endParaRPr lang="ru-RU" b="1" dirty="0" smtClean="0"/>
          </a:p>
          <a:p>
            <a:pPr marL="82296" indent="0" algn="just">
              <a:buNone/>
            </a:pPr>
            <a:r>
              <a:rPr lang="ru-RU" dirty="0"/>
              <a:t> </a:t>
            </a:r>
            <a:r>
              <a:rPr lang="ru-RU" dirty="0" smtClean="0"/>
              <a:t>Эта </a:t>
            </a:r>
            <a:r>
              <a:rPr lang="ru-RU" dirty="0"/>
              <a:t>часть утрени называется «</a:t>
            </a:r>
            <a:r>
              <a:rPr lang="ru-RU" b="1" dirty="0" err="1" smtClean="0"/>
              <a:t>полиелей</a:t>
            </a:r>
            <a:r>
              <a:rPr lang="ru-RU" dirty="0" smtClean="0"/>
              <a:t>», что дословно с греческого означает «</a:t>
            </a:r>
            <a:r>
              <a:rPr lang="ru-RU" dirty="0" err="1" smtClean="0"/>
              <a:t>многомаслие</a:t>
            </a:r>
            <a:r>
              <a:rPr lang="ru-RU" dirty="0" smtClean="0"/>
              <a:t>» или «многомилостивое пение». </a:t>
            </a:r>
          </a:p>
          <a:p>
            <a:pPr marL="82296" indent="0" algn="just">
              <a:buNone/>
            </a:pPr>
            <a:r>
              <a:rPr lang="ru-RU" dirty="0" smtClean="0"/>
              <a:t>В храме зажигаются все светильники. </a:t>
            </a:r>
          </a:p>
          <a:p>
            <a:pPr marL="82296" indent="0" algn="just">
              <a:buNone/>
            </a:pPr>
            <a:r>
              <a:rPr lang="ru-RU" dirty="0" smtClean="0"/>
              <a:t>Настоятель раздает всем священникам свечи и совершает каждение, стоя на месте.</a:t>
            </a:r>
          </a:p>
          <a:p>
            <a:pPr marL="82296" indent="0" algn="just">
              <a:buNone/>
            </a:pPr>
            <a:r>
              <a:rPr lang="ru-RU" dirty="0" smtClean="0"/>
              <a:t>Если на воскресный день выпадает праздник, то после </a:t>
            </a:r>
            <a:r>
              <a:rPr lang="ru-RU" dirty="0" err="1" smtClean="0"/>
              <a:t>полиелейных</a:t>
            </a:r>
            <a:r>
              <a:rPr lang="ru-RU" dirty="0" smtClean="0"/>
              <a:t> псалмов духовенство поет </a:t>
            </a:r>
            <a:r>
              <a:rPr lang="ru-RU" b="1" dirty="0" smtClean="0">
                <a:solidFill>
                  <a:schemeClr val="bg2">
                    <a:lumMod val="25000"/>
                  </a:schemeClr>
                </a:solidFill>
              </a:rPr>
              <a:t>Величание</a:t>
            </a:r>
            <a:r>
              <a:rPr lang="ru-RU" dirty="0" smtClean="0"/>
              <a:t>.</a:t>
            </a:r>
          </a:p>
          <a:p>
            <a:pPr marL="82296" indent="0" algn="just">
              <a:buNone/>
            </a:pPr>
            <a:r>
              <a:rPr lang="ru-RU" dirty="0" smtClean="0"/>
              <a:t>Например: </a:t>
            </a:r>
            <a:r>
              <a:rPr lang="ru-RU" b="1" dirty="0"/>
              <a:t>Величаем тебя</a:t>
            </a:r>
            <a:r>
              <a:rPr lang="ru-RU" b="1" dirty="0" smtClean="0"/>
              <a:t>, </a:t>
            </a:r>
            <a:r>
              <a:rPr lang="ru-RU" b="1" dirty="0"/>
              <a:t>святитель, отче Николай</a:t>
            </a:r>
            <a:r>
              <a:rPr lang="ru-RU" b="1" dirty="0" smtClean="0"/>
              <a:t>, </a:t>
            </a:r>
            <a:r>
              <a:rPr lang="ru-RU" b="1" dirty="0"/>
              <a:t>и чтим святую память твою</a:t>
            </a:r>
            <a:r>
              <a:rPr lang="ru-RU" b="1" dirty="0" smtClean="0"/>
              <a:t>, </a:t>
            </a:r>
            <a:r>
              <a:rPr lang="ru-RU" b="1" dirty="0"/>
              <a:t>ибо молишь ты за </a:t>
            </a:r>
            <a:r>
              <a:rPr lang="ru-RU" b="1" dirty="0" smtClean="0"/>
              <a:t>нас </a:t>
            </a:r>
            <a:r>
              <a:rPr lang="ru-RU" b="1" dirty="0"/>
              <a:t>Христа, Бога нашего.</a:t>
            </a:r>
            <a:r>
              <a:rPr lang="ru-RU" b="1" dirty="0" smtClean="0"/>
              <a:t> </a:t>
            </a:r>
            <a:endParaRPr lang="ru-RU" b="1" dirty="0"/>
          </a:p>
          <a:p>
            <a:endParaRPr lang="ru-RU" dirty="0"/>
          </a:p>
        </p:txBody>
      </p:sp>
    </p:spTree>
    <p:extLst>
      <p:ext uri="{BB962C8B-B14F-4D97-AF65-F5344CB8AC3E}">
        <p14:creationId xmlns:p14="http://schemas.microsoft.com/office/powerpoint/2010/main" val="349911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6632"/>
            <a:ext cx="7962088" cy="1080120"/>
          </a:xfrm>
        </p:spPr>
        <p:txBody>
          <a:bodyPr>
            <a:normAutofit fontScale="70000" lnSpcReduction="20000"/>
          </a:bodyPr>
          <a:lstStyle/>
          <a:p>
            <a:pPr marL="82296" indent="0" algn="ctr">
              <a:buNone/>
            </a:pPr>
            <a:r>
              <a:rPr lang="ru-RU" dirty="0" smtClean="0"/>
              <a:t>После пения 134 и 135 псалма настоятель в сопровождении диакона совершает полное каждение храма. Хор поет тропари «по непорочных»: «</a:t>
            </a:r>
            <a:r>
              <a:rPr lang="ru-RU" b="1" dirty="0" smtClean="0"/>
              <a:t>Благословен </a:t>
            </a:r>
            <a:r>
              <a:rPr lang="ru-RU" b="1" dirty="0" err="1" smtClean="0"/>
              <a:t>еси</a:t>
            </a:r>
            <a:r>
              <a:rPr lang="ru-RU" b="1" dirty="0" smtClean="0"/>
              <a:t>, </a:t>
            </a:r>
            <a:r>
              <a:rPr lang="ru-RU" b="1" dirty="0" smtClean="0"/>
              <a:t>Господи</a:t>
            </a:r>
            <a:r>
              <a:rPr lang="ru-RU" dirty="0" smtClean="0"/>
              <a:t>:»</a:t>
            </a:r>
            <a:endParaRPr lang="ru-RU" dirty="0"/>
          </a:p>
        </p:txBody>
      </p:sp>
      <p:pic>
        <p:nvPicPr>
          <p:cNvPr id="6146" name="Picture 2" descr="C:\Users\Василий\Desktop\библейско-богсловские курсы\13 лекция\fotor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182" y="1412776"/>
            <a:ext cx="7974322" cy="527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4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548680"/>
          </a:xfrm>
        </p:spPr>
        <p:txBody>
          <a:bodyPr>
            <a:normAutofit fontScale="90000"/>
          </a:bodyPr>
          <a:lstStyle/>
          <a:p>
            <a:pPr algn="ctr"/>
            <a:r>
              <a:rPr lang="ru-RU" sz="3200" dirty="0" smtClean="0"/>
              <a:t>Воскресные тропари «по непорочных»</a:t>
            </a:r>
            <a:endParaRPr lang="ru-RU" sz="3200" dirty="0"/>
          </a:p>
        </p:txBody>
      </p:sp>
      <p:sp>
        <p:nvSpPr>
          <p:cNvPr id="3" name="Объект 2"/>
          <p:cNvSpPr>
            <a:spLocks noGrp="1"/>
          </p:cNvSpPr>
          <p:nvPr>
            <p:ph idx="1"/>
          </p:nvPr>
        </p:nvSpPr>
        <p:spPr>
          <a:xfrm>
            <a:off x="1115616" y="692696"/>
            <a:ext cx="7776864" cy="6165304"/>
          </a:xfrm>
        </p:spPr>
        <p:txBody>
          <a:bodyPr>
            <a:noAutofit/>
          </a:bodyPr>
          <a:lstStyle/>
          <a:p>
            <a:pPr marL="82296" indent="457200" algn="just">
              <a:lnSpc>
                <a:spcPct val="90000"/>
              </a:lnSpc>
              <a:spcBef>
                <a:spcPts val="0"/>
              </a:spcBef>
              <a:buNone/>
            </a:pPr>
            <a:r>
              <a:rPr lang="ru-RU" sz="1800" b="1" dirty="0">
                <a:solidFill>
                  <a:srgbClr val="FF0000"/>
                </a:solidFill>
              </a:rPr>
              <a:t>Благословен Ты, Господи, научи меня повелениям Твоим</a:t>
            </a:r>
            <a:r>
              <a:rPr lang="ru-RU" sz="1800" b="1" dirty="0" smtClean="0">
                <a:solidFill>
                  <a:srgbClr val="FF0000"/>
                </a:solidFill>
              </a:rPr>
              <a:t>.</a:t>
            </a:r>
          </a:p>
          <a:p>
            <a:pPr marL="82296" indent="457200" algn="just">
              <a:lnSpc>
                <a:spcPct val="90000"/>
              </a:lnSpc>
              <a:spcBef>
                <a:spcPts val="0"/>
              </a:spcBef>
              <a:buNone/>
            </a:pPr>
            <a:r>
              <a:rPr lang="ru-RU" sz="1800" b="1" dirty="0"/>
              <a:t>Ангельский сонм </a:t>
            </a:r>
            <a:r>
              <a:rPr lang="ru-RU" sz="1800" b="1" dirty="0" smtClean="0"/>
              <a:t>изумился, видя </a:t>
            </a:r>
            <a:r>
              <a:rPr lang="ru-RU" sz="1800" b="1" dirty="0"/>
              <a:t>Тебя, Спаситель, к мертвым причтенного</a:t>
            </a:r>
            <a:r>
              <a:rPr lang="ru-RU" sz="1800" b="1" dirty="0" smtClean="0"/>
              <a:t>, </a:t>
            </a:r>
            <a:r>
              <a:rPr lang="ru-RU" sz="1800" b="1" dirty="0"/>
              <a:t>но силу смерти сокрушившего</a:t>
            </a:r>
            <a:r>
              <a:rPr lang="ru-RU" sz="1800" b="1" dirty="0" smtClean="0"/>
              <a:t>, </a:t>
            </a:r>
            <a:r>
              <a:rPr lang="ru-RU" sz="1800" b="1" dirty="0"/>
              <a:t>и Адама с Собою воздвигшего</a:t>
            </a:r>
            <a:r>
              <a:rPr lang="ru-RU" sz="1800" b="1" dirty="0" smtClean="0"/>
              <a:t>, </a:t>
            </a:r>
            <a:r>
              <a:rPr lang="ru-RU" sz="1800" b="1" dirty="0"/>
              <a:t>и от ада всех освободившего.</a:t>
            </a:r>
            <a:endParaRPr lang="ru-RU" sz="1800" b="1" dirty="0" smtClean="0"/>
          </a:p>
          <a:p>
            <a:pPr marL="82296" indent="457200" algn="just">
              <a:lnSpc>
                <a:spcPct val="90000"/>
              </a:lnSpc>
              <a:spcBef>
                <a:spcPts val="0"/>
              </a:spcBef>
              <a:buNone/>
            </a:pPr>
            <a:r>
              <a:rPr lang="ru-RU" sz="1800" b="1" dirty="0">
                <a:solidFill>
                  <a:srgbClr val="FF0000"/>
                </a:solidFill>
              </a:rPr>
              <a:t>Благословен Ты, Господи, научи меня повелениям Твоим</a:t>
            </a:r>
            <a:r>
              <a:rPr lang="ru-RU" sz="1800" b="1" dirty="0" smtClean="0">
                <a:solidFill>
                  <a:srgbClr val="FF0000"/>
                </a:solidFill>
              </a:rPr>
              <a:t>.</a:t>
            </a:r>
          </a:p>
          <a:p>
            <a:pPr marL="82296" indent="457200" algn="just">
              <a:lnSpc>
                <a:spcPct val="90000"/>
              </a:lnSpc>
              <a:spcBef>
                <a:spcPts val="0"/>
              </a:spcBef>
              <a:buNone/>
            </a:pPr>
            <a:r>
              <a:rPr lang="ru-RU" sz="1800" b="1" dirty="0"/>
              <a:t>"Что вы </a:t>
            </a:r>
            <a:r>
              <a:rPr lang="ru-RU" sz="1800" b="1" dirty="0" smtClean="0"/>
              <a:t>миро </a:t>
            </a:r>
            <a:r>
              <a:rPr lang="ru-RU" sz="1800" b="1" dirty="0"/>
              <a:t>слезами сострадания</a:t>
            </a:r>
            <a:r>
              <a:rPr lang="ru-RU" sz="1800" b="1" dirty="0" smtClean="0"/>
              <a:t>, </a:t>
            </a:r>
            <a:r>
              <a:rPr lang="ru-RU" sz="1800" b="1" dirty="0"/>
              <a:t>о ученицы, разбавляете</a:t>
            </a:r>
            <a:r>
              <a:rPr lang="ru-RU" sz="1800" b="1" dirty="0" smtClean="0"/>
              <a:t>?" </a:t>
            </a:r>
            <a:r>
              <a:rPr lang="ru-RU" sz="1800" b="1" dirty="0"/>
              <a:t>– Ангел, блистающий в гробнице, к </a:t>
            </a:r>
            <a:r>
              <a:rPr lang="ru-RU" sz="1800" b="1" dirty="0" smtClean="0"/>
              <a:t>мироносицам </a:t>
            </a:r>
            <a:r>
              <a:rPr lang="ru-RU" sz="1800" b="1" dirty="0"/>
              <a:t>взывал</a:t>
            </a:r>
            <a:r>
              <a:rPr lang="ru-RU" sz="1800" b="1" dirty="0" smtClean="0"/>
              <a:t>, </a:t>
            </a:r>
            <a:r>
              <a:rPr lang="ru-RU" sz="1800" b="1" dirty="0"/>
              <a:t>– "осмотрите вы гробницу и познайте, </a:t>
            </a:r>
            <a:r>
              <a:rPr lang="ru-RU" sz="1800" b="1" dirty="0" smtClean="0"/>
              <a:t>что </a:t>
            </a:r>
            <a:r>
              <a:rPr lang="ru-RU" sz="1800" b="1" dirty="0"/>
              <a:t>воскрес Спаситель из гроба!"</a:t>
            </a:r>
            <a:endParaRPr lang="ru-RU" sz="1800" b="1" dirty="0" smtClean="0"/>
          </a:p>
          <a:p>
            <a:pPr marL="82296" indent="457200" algn="just">
              <a:lnSpc>
                <a:spcPct val="90000"/>
              </a:lnSpc>
              <a:spcBef>
                <a:spcPts val="0"/>
              </a:spcBef>
              <a:buNone/>
            </a:pPr>
            <a:r>
              <a:rPr lang="ru-RU" sz="1800" b="1" dirty="0">
                <a:solidFill>
                  <a:srgbClr val="FF0000"/>
                </a:solidFill>
              </a:rPr>
              <a:t>Благословен Ты, Господи, научи меня повелениям Твоим</a:t>
            </a:r>
            <a:r>
              <a:rPr lang="ru-RU" sz="1800" b="1" dirty="0" smtClean="0">
                <a:solidFill>
                  <a:srgbClr val="FF0000"/>
                </a:solidFill>
              </a:rPr>
              <a:t>.</a:t>
            </a:r>
          </a:p>
          <a:p>
            <a:pPr marL="82296" indent="457200" algn="just">
              <a:lnSpc>
                <a:spcPct val="90000"/>
              </a:lnSpc>
              <a:spcBef>
                <a:spcPts val="0"/>
              </a:spcBef>
              <a:buNone/>
            </a:pPr>
            <a:r>
              <a:rPr lang="ru-RU" sz="1800" b="1" dirty="0"/>
              <a:t>Рано утром поспешили </a:t>
            </a:r>
            <a:r>
              <a:rPr lang="ru-RU" sz="1800" b="1" dirty="0" smtClean="0"/>
              <a:t>мироносицы </a:t>
            </a:r>
            <a:r>
              <a:rPr lang="ru-RU" sz="1800" b="1" dirty="0"/>
              <a:t>ко гробу Твоему с рыданиями. </a:t>
            </a:r>
            <a:r>
              <a:rPr lang="ru-RU" sz="1800" b="1" dirty="0" smtClean="0"/>
              <a:t>Но </a:t>
            </a:r>
            <a:r>
              <a:rPr lang="ru-RU" sz="1800" b="1" dirty="0"/>
              <a:t>предстал пред ними Ангел и возгласил: </a:t>
            </a:r>
            <a:r>
              <a:rPr lang="ru-RU" sz="1800" b="1" dirty="0" smtClean="0"/>
              <a:t>"</a:t>
            </a:r>
            <a:r>
              <a:rPr lang="ru-RU" sz="1800" b="1" dirty="0"/>
              <a:t>Кончилось время рыдания, не </a:t>
            </a:r>
            <a:r>
              <a:rPr lang="ru-RU" sz="1800" b="1" dirty="0" smtClean="0"/>
              <a:t>плачьте </a:t>
            </a:r>
            <a:r>
              <a:rPr lang="ru-RU" sz="1800" b="1" dirty="0"/>
              <a:t>но о воскресении Апостолам возвестите".</a:t>
            </a:r>
            <a:endParaRPr lang="ru-RU" sz="1800" b="1" dirty="0" smtClean="0"/>
          </a:p>
          <a:p>
            <a:pPr marL="82296" indent="457200" algn="just">
              <a:lnSpc>
                <a:spcPct val="90000"/>
              </a:lnSpc>
              <a:spcBef>
                <a:spcPts val="0"/>
              </a:spcBef>
              <a:buNone/>
            </a:pPr>
            <a:r>
              <a:rPr lang="ru-RU" sz="1800" b="1" dirty="0">
                <a:solidFill>
                  <a:srgbClr val="FF0000"/>
                </a:solidFill>
              </a:rPr>
              <a:t>Благословен Ты, Господи, научи </a:t>
            </a:r>
            <a:r>
              <a:rPr lang="ru-RU" sz="1800" b="1" dirty="0" smtClean="0">
                <a:solidFill>
                  <a:srgbClr val="FF0000"/>
                </a:solidFill>
              </a:rPr>
              <a:t>меня </a:t>
            </a:r>
            <a:r>
              <a:rPr lang="ru-RU" sz="1800" b="1" dirty="0">
                <a:solidFill>
                  <a:srgbClr val="FF0000"/>
                </a:solidFill>
              </a:rPr>
              <a:t>повелениям Твоим</a:t>
            </a:r>
            <a:r>
              <a:rPr lang="ru-RU" sz="1800" b="1" dirty="0" smtClean="0">
                <a:solidFill>
                  <a:srgbClr val="FF0000"/>
                </a:solidFill>
              </a:rPr>
              <a:t>.</a:t>
            </a:r>
          </a:p>
          <a:p>
            <a:pPr marL="82296" indent="457200" algn="just">
              <a:lnSpc>
                <a:spcPct val="90000"/>
              </a:lnSpc>
              <a:spcBef>
                <a:spcPts val="0"/>
              </a:spcBef>
              <a:buNone/>
            </a:pPr>
            <a:r>
              <a:rPr lang="ru-RU" sz="1800" b="1" dirty="0" smtClean="0"/>
              <a:t>Жены-мироносицы</a:t>
            </a:r>
            <a:r>
              <a:rPr lang="ru-RU" sz="1800" b="1" dirty="0"/>
              <a:t>, с </a:t>
            </a:r>
            <a:r>
              <a:rPr lang="ru-RU" sz="1800" b="1" dirty="0" smtClean="0"/>
              <a:t>миром пришедшие </a:t>
            </a:r>
            <a:r>
              <a:rPr lang="ru-RU" sz="1800" b="1" dirty="0"/>
              <a:t>ко гробу Твоему, Спаситель, рыдали, </a:t>
            </a:r>
            <a:r>
              <a:rPr lang="ru-RU" sz="1800" b="1" dirty="0" smtClean="0"/>
              <a:t>тогда </a:t>
            </a:r>
            <a:r>
              <a:rPr lang="ru-RU" sz="1800" b="1" dirty="0"/>
              <a:t>как Ангел им возглашал: </a:t>
            </a:r>
            <a:r>
              <a:rPr lang="ru-RU" sz="1800" b="1" dirty="0" smtClean="0"/>
              <a:t>"</a:t>
            </a:r>
            <a:r>
              <a:rPr lang="ru-RU" sz="1800" b="1" dirty="0"/>
              <a:t>Что </a:t>
            </a:r>
            <a:r>
              <a:rPr lang="ru-RU" sz="1800" b="1" dirty="0" smtClean="0"/>
              <a:t>вы </a:t>
            </a:r>
            <a:r>
              <a:rPr lang="ru-RU" sz="1800" b="1" dirty="0"/>
              <a:t>к мертвым Живого </a:t>
            </a:r>
            <a:r>
              <a:rPr lang="ru-RU" sz="1800" b="1" dirty="0" smtClean="0"/>
              <a:t>причисляете? Ведь </a:t>
            </a:r>
            <a:r>
              <a:rPr lang="ru-RU" sz="1800" b="1" dirty="0"/>
              <a:t>как Бог воскрес Он из гроба</a:t>
            </a:r>
            <a:r>
              <a:rPr lang="ru-RU" sz="1800" b="1" dirty="0" smtClean="0"/>
              <a:t>".</a:t>
            </a:r>
          </a:p>
          <a:p>
            <a:pPr marL="82296" indent="457200" algn="just">
              <a:lnSpc>
                <a:spcPct val="90000"/>
              </a:lnSpc>
              <a:spcBef>
                <a:spcPts val="0"/>
              </a:spcBef>
              <a:buNone/>
            </a:pPr>
            <a:r>
              <a:rPr lang="ru-RU" sz="1800" b="1" dirty="0" smtClean="0">
                <a:solidFill>
                  <a:srgbClr val="FF0000"/>
                </a:solidFill>
              </a:rPr>
              <a:t>Слава Отцу и Сыну и Святому Духу.</a:t>
            </a:r>
          </a:p>
          <a:p>
            <a:pPr marL="82296" indent="457200" algn="just">
              <a:lnSpc>
                <a:spcPct val="90000"/>
              </a:lnSpc>
              <a:spcBef>
                <a:spcPts val="0"/>
              </a:spcBef>
              <a:buNone/>
            </a:pPr>
            <a:r>
              <a:rPr lang="ru-RU" sz="1800" b="1" dirty="0"/>
              <a:t>Поклонимся Отцу</a:t>
            </a:r>
            <a:r>
              <a:rPr lang="ru-RU" sz="1800" b="1" dirty="0" smtClean="0"/>
              <a:t>, </a:t>
            </a:r>
            <a:r>
              <a:rPr lang="ru-RU" sz="1800" b="1" dirty="0"/>
              <a:t>и Его Сыну, и Святому Духу</a:t>
            </a:r>
            <a:r>
              <a:rPr lang="ru-RU" sz="1800" b="1" dirty="0" smtClean="0"/>
              <a:t>, </a:t>
            </a:r>
            <a:r>
              <a:rPr lang="ru-RU" sz="1800" b="1" dirty="0"/>
              <a:t>святой Троице во едином </a:t>
            </a:r>
            <a:r>
              <a:rPr lang="ru-RU" sz="1800" b="1" dirty="0" smtClean="0"/>
              <a:t>существе, с </a:t>
            </a:r>
            <a:r>
              <a:rPr lang="ru-RU" sz="1800" b="1" dirty="0"/>
              <a:t>Серафимами взывая</a:t>
            </a:r>
            <a:r>
              <a:rPr lang="ru-RU" sz="1800" b="1" dirty="0" smtClean="0"/>
              <a:t>: </a:t>
            </a:r>
            <a:r>
              <a:rPr lang="ru-RU" sz="1800" b="1" dirty="0"/>
              <a:t>"Свят, Свят, Свят Ты, Господи</a:t>
            </a:r>
            <a:r>
              <a:rPr lang="ru-RU" sz="1800" b="1" dirty="0" smtClean="0"/>
              <a:t>".</a:t>
            </a:r>
          </a:p>
          <a:p>
            <a:pPr marL="82296" indent="457200" algn="just">
              <a:lnSpc>
                <a:spcPct val="90000"/>
              </a:lnSpc>
              <a:spcBef>
                <a:spcPts val="0"/>
              </a:spcBef>
              <a:buNone/>
            </a:pPr>
            <a:r>
              <a:rPr lang="ru-RU" sz="1800" b="1" dirty="0" smtClean="0">
                <a:solidFill>
                  <a:srgbClr val="FF0000"/>
                </a:solidFill>
              </a:rPr>
              <a:t>И ныне и присно, и вовеки веков. Аминь.</a:t>
            </a:r>
          </a:p>
          <a:p>
            <a:pPr marL="82296" indent="457200" algn="just">
              <a:lnSpc>
                <a:spcPct val="90000"/>
              </a:lnSpc>
              <a:spcBef>
                <a:spcPts val="0"/>
              </a:spcBef>
              <a:buNone/>
            </a:pPr>
            <a:r>
              <a:rPr lang="ru-RU" sz="1800" b="1" dirty="0"/>
              <a:t>Жизни Подателя родив, </a:t>
            </a:r>
            <a:r>
              <a:rPr lang="ru-RU" sz="1800" b="1" dirty="0" smtClean="0"/>
              <a:t>Ты</a:t>
            </a:r>
            <a:r>
              <a:rPr lang="ru-RU" sz="1800" b="1" dirty="0"/>
              <a:t>, Дева, от греха Адама избавила</a:t>
            </a:r>
            <a:r>
              <a:rPr lang="ru-RU" sz="1800" b="1" dirty="0" smtClean="0"/>
              <a:t>, </a:t>
            </a:r>
            <a:r>
              <a:rPr lang="ru-RU" sz="1800" b="1" dirty="0"/>
              <a:t>Еве же радость вместо скорби подала; </a:t>
            </a:r>
            <a:r>
              <a:rPr lang="ru-RU" sz="1800" b="1" dirty="0" smtClean="0"/>
              <a:t>от </a:t>
            </a:r>
            <a:r>
              <a:rPr lang="ru-RU" sz="1800" b="1" dirty="0"/>
              <a:t>жизни отпавшего к ней же направил </a:t>
            </a:r>
            <a:r>
              <a:rPr lang="ru-RU" sz="1800" b="1" dirty="0" smtClean="0"/>
              <a:t>из </a:t>
            </a:r>
            <a:r>
              <a:rPr lang="ru-RU" sz="1800" b="1" dirty="0"/>
              <a:t>Тебя воплотившийся Бог и Человек</a:t>
            </a:r>
            <a:r>
              <a:rPr lang="ru-RU" sz="1800" b="1" dirty="0" smtClean="0"/>
              <a:t>.</a:t>
            </a:r>
          </a:p>
          <a:p>
            <a:pPr marL="82296" indent="457200" algn="just">
              <a:lnSpc>
                <a:spcPct val="90000"/>
              </a:lnSpc>
              <a:spcBef>
                <a:spcPts val="0"/>
              </a:spcBef>
              <a:buNone/>
            </a:pPr>
            <a:r>
              <a:rPr lang="ru-RU" sz="1800" b="1" dirty="0" err="1"/>
              <a:t>Аллилуия</a:t>
            </a:r>
            <a:r>
              <a:rPr lang="ru-RU" sz="1800" b="1" dirty="0"/>
              <a:t>, </a:t>
            </a:r>
            <a:r>
              <a:rPr lang="ru-RU" sz="1800" b="1" dirty="0" err="1"/>
              <a:t>аллилуия</a:t>
            </a:r>
            <a:r>
              <a:rPr lang="ru-RU" sz="1800" b="1" dirty="0"/>
              <a:t>, </a:t>
            </a:r>
            <a:r>
              <a:rPr lang="ru-RU" sz="1800" b="1" dirty="0" err="1"/>
              <a:t>аллилуия</a:t>
            </a:r>
            <a:r>
              <a:rPr lang="ru-RU" sz="1800" b="1" dirty="0"/>
              <a:t>, слава Тебе, </a:t>
            </a:r>
            <a:r>
              <a:rPr lang="ru-RU" sz="1800" b="1" dirty="0" smtClean="0"/>
              <a:t>Боже (</a:t>
            </a:r>
            <a:r>
              <a:rPr lang="ru-RU" sz="1800" b="1" i="1" dirty="0" smtClean="0"/>
              <a:t>трижды</a:t>
            </a:r>
            <a:r>
              <a:rPr lang="ru-RU" sz="1800" b="1" dirty="0" smtClean="0"/>
              <a:t>).</a:t>
            </a:r>
            <a:endParaRPr lang="ru-RU" sz="1800" b="1" dirty="0"/>
          </a:p>
        </p:txBody>
      </p:sp>
    </p:spTree>
    <p:extLst>
      <p:ext uri="{BB962C8B-B14F-4D97-AF65-F5344CB8AC3E}">
        <p14:creationId xmlns:p14="http://schemas.microsoft.com/office/powerpoint/2010/main" val="372338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476672"/>
            <a:ext cx="7498080" cy="5832648"/>
          </a:xfrm>
        </p:spPr>
        <p:txBody>
          <a:bodyPr>
            <a:noAutofit/>
          </a:bodyPr>
          <a:lstStyle/>
          <a:p>
            <a:pPr marL="82296" indent="457200" algn="just">
              <a:spcBef>
                <a:spcPts val="0"/>
              </a:spcBef>
              <a:buNone/>
            </a:pPr>
            <a:r>
              <a:rPr lang="ru-RU" sz="2000" b="1" dirty="0" smtClean="0">
                <a:solidFill>
                  <a:srgbClr val="FF0000"/>
                </a:solidFill>
              </a:rPr>
              <a:t>Диакон</a:t>
            </a:r>
            <a:r>
              <a:rPr lang="ru-RU" sz="2000" dirty="0" smtClean="0"/>
              <a:t> возглашает малую </a:t>
            </a:r>
            <a:r>
              <a:rPr lang="ru-RU" sz="2000" dirty="0" err="1" smtClean="0"/>
              <a:t>ектению</a:t>
            </a:r>
            <a:r>
              <a:rPr lang="ru-RU" sz="2000" dirty="0" smtClean="0"/>
              <a:t>: «</a:t>
            </a:r>
            <a:r>
              <a:rPr lang="ru-RU" sz="2000" b="1" dirty="0" smtClean="0"/>
              <a:t>Снова и снова Господу помолимся</a:t>
            </a:r>
            <a:r>
              <a:rPr lang="ru-RU" sz="2000" dirty="0" smtClean="0"/>
              <a:t>».</a:t>
            </a:r>
          </a:p>
          <a:p>
            <a:pPr marL="82296" indent="457200" algn="just">
              <a:spcBef>
                <a:spcPts val="0"/>
              </a:spcBef>
              <a:buNone/>
            </a:pPr>
            <a:r>
              <a:rPr lang="ru-RU" sz="2000" b="1" dirty="0">
                <a:solidFill>
                  <a:srgbClr val="FF0000"/>
                </a:solidFill>
              </a:rPr>
              <a:t>Священник</a:t>
            </a:r>
            <a:r>
              <a:rPr lang="ru-RU" sz="2000" b="1" dirty="0"/>
              <a:t> </a:t>
            </a:r>
            <a:r>
              <a:rPr lang="ru-RU" sz="2000" dirty="0" smtClean="0">
                <a:solidFill>
                  <a:srgbClr val="FF0000"/>
                </a:solidFill>
              </a:rPr>
              <a:t>завершает</a:t>
            </a:r>
            <a:r>
              <a:rPr lang="ru-RU" sz="2000" b="1" dirty="0" smtClean="0"/>
              <a:t>:</a:t>
            </a:r>
            <a:r>
              <a:rPr lang="ru-RU" sz="2000" dirty="0"/>
              <a:t> </a:t>
            </a:r>
            <a:r>
              <a:rPr lang="ru-RU" sz="2000" b="1" dirty="0"/>
              <a:t>Ибо благословенно имя Твоё и прославлено Царство Твоё, Отца и Сына и Святого </a:t>
            </a:r>
            <a:r>
              <a:rPr lang="ru-RU" sz="2000" b="1" dirty="0" smtClean="0"/>
              <a:t>Духа, </a:t>
            </a:r>
            <a:r>
              <a:rPr lang="ru-RU" sz="2000" b="1" dirty="0"/>
              <a:t>ныне и всегда, и во веки веков</a:t>
            </a:r>
            <a:r>
              <a:rPr lang="ru-RU" sz="2000" dirty="0" smtClean="0"/>
              <a:t>.</a:t>
            </a:r>
          </a:p>
          <a:p>
            <a:pPr marL="82296" indent="457200" algn="just">
              <a:spcBef>
                <a:spcPts val="0"/>
              </a:spcBef>
              <a:buNone/>
            </a:pPr>
            <a:r>
              <a:rPr lang="ru-RU" sz="2000" b="1" dirty="0" smtClean="0">
                <a:solidFill>
                  <a:srgbClr val="FF0000"/>
                </a:solidFill>
              </a:rPr>
              <a:t>Хор: </a:t>
            </a:r>
            <a:r>
              <a:rPr lang="ru-RU" sz="2000" b="1" dirty="0" smtClean="0"/>
              <a:t>Аминь</a:t>
            </a:r>
            <a:r>
              <a:rPr lang="ru-RU" sz="2000" dirty="0" smtClean="0"/>
              <a:t>. </a:t>
            </a:r>
          </a:p>
          <a:p>
            <a:pPr marL="82296" indent="457200" algn="just">
              <a:spcBef>
                <a:spcPts val="0"/>
              </a:spcBef>
              <a:buNone/>
            </a:pPr>
            <a:endParaRPr lang="ru-RU" sz="2000" dirty="0" smtClean="0"/>
          </a:p>
          <a:p>
            <a:pPr marL="82296" indent="457200" algn="just">
              <a:spcBef>
                <a:spcPts val="0"/>
              </a:spcBef>
              <a:buNone/>
            </a:pPr>
            <a:r>
              <a:rPr lang="ru-RU" sz="2000" dirty="0" smtClean="0"/>
              <a:t>Чтец читает </a:t>
            </a:r>
            <a:r>
              <a:rPr lang="ru-RU" sz="2000" b="1" dirty="0" err="1" smtClean="0"/>
              <a:t>ипакои</a:t>
            </a:r>
            <a:r>
              <a:rPr lang="ru-RU" sz="2000" dirty="0"/>
              <a:t> </a:t>
            </a:r>
            <a:r>
              <a:rPr lang="ru-RU" sz="2000" dirty="0" smtClean="0"/>
              <a:t>и/или </a:t>
            </a:r>
            <a:r>
              <a:rPr lang="ru-RU" sz="2000" dirty="0" err="1" smtClean="0"/>
              <a:t>седальны</a:t>
            </a:r>
            <a:r>
              <a:rPr lang="ru-RU" sz="2000" dirty="0" smtClean="0"/>
              <a:t> праздника.</a:t>
            </a:r>
          </a:p>
          <a:p>
            <a:pPr marL="82296" indent="457200" algn="just">
              <a:spcBef>
                <a:spcPts val="0"/>
              </a:spcBef>
              <a:buNone/>
            </a:pPr>
            <a:r>
              <a:rPr lang="ru-RU" sz="2000" b="1" dirty="0" err="1"/>
              <a:t>Ипакои</a:t>
            </a:r>
            <a:r>
              <a:rPr lang="ru-RU" sz="2000" dirty="0"/>
              <a:t> (от греч. глагола ύπα</a:t>
            </a:r>
            <a:r>
              <a:rPr lang="ru-RU" sz="2000" dirty="0" err="1"/>
              <a:t>κούω</a:t>
            </a:r>
            <a:r>
              <a:rPr lang="ru-RU" sz="2000" dirty="0"/>
              <a:t> – прислушиваться, отвечать, откликаться, быть послушным) – песнопение в виде </a:t>
            </a:r>
            <a:r>
              <a:rPr lang="ru-RU" sz="2000" dirty="0" smtClean="0"/>
              <a:t>припева, </a:t>
            </a:r>
            <a:r>
              <a:rPr lang="ru-RU" sz="2000" dirty="0"/>
              <a:t>которое слушают стоя, посвященное Воскресению Христову или событиям праздников</a:t>
            </a:r>
            <a:r>
              <a:rPr lang="ru-RU" sz="2000" dirty="0" smtClean="0"/>
              <a:t>. </a:t>
            </a:r>
            <a:r>
              <a:rPr lang="ru-RU" sz="2000" dirty="0"/>
              <a:t>Большинство воскресных </a:t>
            </a:r>
            <a:r>
              <a:rPr lang="ru-RU" sz="2000" dirty="0" err="1"/>
              <a:t>ипакоев</a:t>
            </a:r>
            <a:r>
              <a:rPr lang="ru-RU" sz="2000" dirty="0"/>
              <a:t> повествуют о </a:t>
            </a:r>
            <a:r>
              <a:rPr lang="ru-RU" sz="2000" dirty="0" smtClean="0"/>
              <a:t>посещении живоносного </a:t>
            </a:r>
            <a:r>
              <a:rPr lang="ru-RU" sz="2000" dirty="0"/>
              <a:t>гроба женами мироносицами или говорят о плодах воскресения </a:t>
            </a:r>
            <a:r>
              <a:rPr lang="ru-RU" sz="2000" dirty="0" smtClean="0"/>
              <a:t>Христова.</a:t>
            </a:r>
          </a:p>
          <a:p>
            <a:pPr marL="82296" indent="457200" algn="ctr">
              <a:spcBef>
                <a:spcPts val="0"/>
              </a:spcBef>
              <a:buNone/>
            </a:pPr>
            <a:r>
              <a:rPr lang="ru-RU" sz="2000" b="1" dirty="0" err="1" smtClean="0">
                <a:solidFill>
                  <a:srgbClr val="FF0000"/>
                </a:solidFill>
              </a:rPr>
              <a:t>Ипакои</a:t>
            </a:r>
            <a:r>
              <a:rPr lang="ru-RU" sz="2000" b="1" dirty="0" smtClean="0">
                <a:solidFill>
                  <a:srgbClr val="FF0000"/>
                </a:solidFill>
              </a:rPr>
              <a:t> 4 гласа:</a:t>
            </a:r>
          </a:p>
          <a:p>
            <a:pPr marL="82296" indent="457200" algn="just">
              <a:spcBef>
                <a:spcPts val="0"/>
              </a:spcBef>
              <a:buNone/>
            </a:pPr>
            <a:r>
              <a:rPr lang="ru-RU" sz="2000" b="1" dirty="0"/>
              <a:t>Обстоятельства воскресения Твоего дивного, </a:t>
            </a:r>
            <a:r>
              <a:rPr lang="ru-RU" sz="2000" b="1" dirty="0" smtClean="0"/>
              <a:t>прибежав </a:t>
            </a:r>
            <a:r>
              <a:rPr lang="ru-RU" sz="2000" b="1" dirty="0"/>
              <a:t>к Апостолам, возвещали мироносицы, </a:t>
            </a:r>
            <a:r>
              <a:rPr lang="ru-RU" sz="2000" b="1" dirty="0" smtClean="0"/>
              <a:t>что </a:t>
            </a:r>
            <a:r>
              <a:rPr lang="ru-RU" sz="2000" b="1" dirty="0"/>
              <a:t>Ты воскрес, Христе, как Бог</a:t>
            </a:r>
            <a:r>
              <a:rPr lang="ru-RU" sz="2000" b="1" dirty="0" smtClean="0"/>
              <a:t>, </a:t>
            </a:r>
            <a:r>
              <a:rPr lang="ru-RU" sz="2000" b="1" dirty="0"/>
              <a:t>подавая миру великую милость</a:t>
            </a:r>
            <a:r>
              <a:rPr lang="ru-RU" sz="2000" b="1" dirty="0" smtClean="0"/>
              <a:t>.</a:t>
            </a:r>
          </a:p>
        </p:txBody>
      </p:sp>
    </p:spTree>
    <p:extLst>
      <p:ext uri="{BB962C8B-B14F-4D97-AF65-F5344CB8AC3E}">
        <p14:creationId xmlns:p14="http://schemas.microsoft.com/office/powerpoint/2010/main" val="154969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2940"/>
            <a:ext cx="7498080" cy="1143000"/>
          </a:xfrm>
        </p:spPr>
        <p:txBody>
          <a:bodyPr/>
          <a:lstStyle/>
          <a:p>
            <a:pPr algn="ctr"/>
            <a:r>
              <a:rPr lang="ru-RU" dirty="0" smtClean="0"/>
              <a:t>Антифоны </a:t>
            </a:r>
            <a:r>
              <a:rPr lang="ru-RU" dirty="0" smtClean="0"/>
              <a:t>степенны</a:t>
            </a:r>
            <a:endParaRPr lang="ru-RU" dirty="0"/>
          </a:p>
        </p:txBody>
      </p:sp>
      <p:sp>
        <p:nvSpPr>
          <p:cNvPr id="3" name="Объект 2"/>
          <p:cNvSpPr>
            <a:spLocks noGrp="1"/>
          </p:cNvSpPr>
          <p:nvPr>
            <p:ph idx="1"/>
          </p:nvPr>
        </p:nvSpPr>
        <p:spPr/>
        <p:txBody>
          <a:bodyPr>
            <a:normAutofit fontScale="62500" lnSpcReduction="20000"/>
          </a:bodyPr>
          <a:lstStyle/>
          <a:p>
            <a:pPr marL="82296" indent="457200" algn="just">
              <a:lnSpc>
                <a:spcPct val="120000"/>
              </a:lnSpc>
              <a:buNone/>
            </a:pPr>
            <a:r>
              <a:rPr lang="ru-RU" dirty="0"/>
              <a:t>Затем хор поет  утренние антифоны, называющиеся «Степенны</a:t>
            </a:r>
            <a:r>
              <a:rPr lang="ru-RU" dirty="0" smtClean="0"/>
              <a:t>». </a:t>
            </a:r>
            <a:r>
              <a:rPr lang="ru-RU" dirty="0"/>
              <a:t>Так они называются потому, что составлены применительно к 15 псалмам (119-133), носящим название  «Песни степеней»,. так как они пелись на ступенях Иерусалимского храма двумя хорами иудеев.</a:t>
            </a:r>
          </a:p>
          <a:p>
            <a:pPr marL="82296" indent="457200" algn="just">
              <a:lnSpc>
                <a:spcPct val="120000"/>
              </a:lnSpc>
              <a:buNone/>
            </a:pPr>
            <a:endParaRPr lang="ru-RU" dirty="0"/>
          </a:p>
          <a:p>
            <a:pPr marL="82296" indent="457200" algn="ctr">
              <a:lnSpc>
                <a:spcPct val="120000"/>
              </a:lnSpc>
              <a:buNone/>
            </a:pPr>
            <a:r>
              <a:rPr lang="ru-RU" b="1" dirty="0">
                <a:solidFill>
                  <a:srgbClr val="FF0000"/>
                </a:solidFill>
              </a:rPr>
              <a:t>Степенна, первый антифон </a:t>
            </a:r>
            <a:r>
              <a:rPr lang="ru-RU" b="1" dirty="0" smtClean="0">
                <a:solidFill>
                  <a:srgbClr val="FF0000"/>
                </a:solidFill>
              </a:rPr>
              <a:t>4-го </a:t>
            </a:r>
            <a:r>
              <a:rPr lang="ru-RU" b="1" dirty="0">
                <a:solidFill>
                  <a:srgbClr val="FF0000"/>
                </a:solidFill>
              </a:rPr>
              <a:t>гласа</a:t>
            </a:r>
            <a:r>
              <a:rPr lang="ru-RU" b="1" dirty="0" smtClean="0">
                <a:solidFill>
                  <a:srgbClr val="FF0000"/>
                </a:solidFill>
              </a:rPr>
              <a:t>:</a:t>
            </a:r>
          </a:p>
          <a:p>
            <a:pPr marL="82296" indent="457200" algn="just">
              <a:lnSpc>
                <a:spcPct val="120000"/>
              </a:lnSpc>
              <a:buNone/>
            </a:pPr>
            <a:r>
              <a:rPr lang="ru-RU" b="1" dirty="0" smtClean="0"/>
              <a:t>С </a:t>
            </a:r>
            <a:r>
              <a:rPr lang="ru-RU" b="1" dirty="0"/>
              <a:t>юности моей воюют со мною многие страсти</a:t>
            </a:r>
            <a:r>
              <a:rPr lang="ru-RU" b="1" dirty="0" smtClean="0"/>
              <a:t>; </a:t>
            </a:r>
            <a:r>
              <a:rPr lang="ru-RU" b="1" dirty="0"/>
              <a:t>но Сам защити и спаси меня</a:t>
            </a:r>
            <a:r>
              <a:rPr lang="ru-RU" b="1" dirty="0" smtClean="0"/>
              <a:t>, </a:t>
            </a:r>
            <a:r>
              <a:rPr lang="ru-RU" b="1" dirty="0"/>
              <a:t>Спаситель мой.</a:t>
            </a:r>
          </a:p>
          <a:p>
            <a:pPr marL="82296" indent="457200" algn="just">
              <a:lnSpc>
                <a:spcPct val="120000"/>
              </a:lnSpc>
              <a:buNone/>
            </a:pPr>
            <a:r>
              <a:rPr lang="ru-RU" b="1" dirty="0"/>
              <a:t>Ненавидящие Сион, устыдитесь Господа: </a:t>
            </a:r>
            <a:r>
              <a:rPr lang="ru-RU" b="1" dirty="0" smtClean="0"/>
              <a:t>ибо </a:t>
            </a:r>
            <a:r>
              <a:rPr lang="ru-RU" b="1" dirty="0"/>
              <a:t>вы будете иссушены, </a:t>
            </a:r>
            <a:r>
              <a:rPr lang="ru-RU" b="1" dirty="0" smtClean="0"/>
              <a:t>как </a:t>
            </a:r>
            <a:r>
              <a:rPr lang="ru-RU" b="1" dirty="0"/>
              <a:t>трава огнем.</a:t>
            </a:r>
          </a:p>
          <a:p>
            <a:pPr marL="82296" indent="457200" algn="just">
              <a:lnSpc>
                <a:spcPct val="120000"/>
              </a:lnSpc>
              <a:buNone/>
            </a:pPr>
            <a:r>
              <a:rPr lang="ru-RU" b="1" dirty="0">
                <a:solidFill>
                  <a:srgbClr val="FF0000"/>
                </a:solidFill>
              </a:rPr>
              <a:t>Слава, и ныне:</a:t>
            </a:r>
            <a:r>
              <a:rPr lang="ru-RU" b="1" dirty="0"/>
              <a:t> Святым Духом всякая душа </a:t>
            </a:r>
            <a:r>
              <a:rPr lang="ru-RU" b="1" dirty="0" smtClean="0"/>
              <a:t>оживляется </a:t>
            </a:r>
            <a:r>
              <a:rPr lang="ru-RU" b="1" dirty="0"/>
              <a:t>и очищением возвышается</a:t>
            </a:r>
            <a:r>
              <a:rPr lang="ru-RU" b="1" dirty="0" smtClean="0"/>
              <a:t>, </a:t>
            </a:r>
            <a:r>
              <a:rPr lang="ru-RU" b="1" dirty="0"/>
              <a:t>в священной тайне просветляется </a:t>
            </a:r>
            <a:r>
              <a:rPr lang="ru-RU" b="1" dirty="0" err="1"/>
              <a:t>Троическим</a:t>
            </a:r>
            <a:r>
              <a:rPr lang="ru-RU" b="1" dirty="0"/>
              <a:t> Единством.</a:t>
            </a:r>
          </a:p>
          <a:p>
            <a:pPr indent="457200">
              <a:lnSpc>
                <a:spcPct val="120000"/>
              </a:lnSpc>
            </a:pPr>
            <a:endParaRPr lang="ru-RU" dirty="0"/>
          </a:p>
        </p:txBody>
      </p:sp>
    </p:spTree>
    <p:extLst>
      <p:ext uri="{BB962C8B-B14F-4D97-AF65-F5344CB8AC3E}">
        <p14:creationId xmlns:p14="http://schemas.microsoft.com/office/powerpoint/2010/main" val="673745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88640"/>
            <a:ext cx="7818072" cy="6552728"/>
          </a:xfrm>
        </p:spPr>
        <p:txBody>
          <a:bodyPr>
            <a:noAutofit/>
          </a:bodyPr>
          <a:lstStyle/>
          <a:p>
            <a:pPr marL="82296" indent="457200" algn="just">
              <a:lnSpc>
                <a:spcPct val="90000"/>
              </a:lnSpc>
              <a:spcBef>
                <a:spcPts val="0"/>
              </a:spcBef>
              <a:buNone/>
            </a:pPr>
            <a:r>
              <a:rPr lang="ru-RU" sz="2000" b="1" dirty="0">
                <a:solidFill>
                  <a:srgbClr val="FF0000"/>
                </a:solidFill>
              </a:rPr>
              <a:t>Диакон:</a:t>
            </a:r>
            <a:r>
              <a:rPr lang="ru-RU" sz="2000" b="1" dirty="0"/>
              <a:t> </a:t>
            </a:r>
            <a:r>
              <a:rPr lang="ru-RU" sz="2000" b="1" dirty="0" err="1"/>
              <a:t>Вонмем</a:t>
            </a:r>
            <a:r>
              <a:rPr lang="ru-RU" sz="2000" b="1" dirty="0" smtClean="0"/>
              <a:t>.</a:t>
            </a:r>
          </a:p>
          <a:p>
            <a:pPr marL="82296" indent="457200" algn="just">
              <a:lnSpc>
                <a:spcPct val="90000"/>
              </a:lnSpc>
              <a:spcBef>
                <a:spcPts val="0"/>
              </a:spcBef>
              <a:buNone/>
            </a:pPr>
            <a:r>
              <a:rPr lang="ru-RU" sz="2000" b="1" dirty="0" smtClean="0">
                <a:solidFill>
                  <a:srgbClr val="FF0000"/>
                </a:solidFill>
              </a:rPr>
              <a:t>Священник</a:t>
            </a:r>
            <a:r>
              <a:rPr lang="ru-RU" sz="2000" b="1" dirty="0">
                <a:solidFill>
                  <a:srgbClr val="FF0000"/>
                </a:solidFill>
              </a:rPr>
              <a:t>: </a:t>
            </a:r>
            <a:r>
              <a:rPr lang="ru-RU" sz="2000" b="1" dirty="0"/>
              <a:t>Мир всем. </a:t>
            </a:r>
            <a:endParaRPr lang="ru-RU" sz="2000" b="1" dirty="0" smtClean="0"/>
          </a:p>
          <a:p>
            <a:pPr marL="82296" indent="457200" algn="just">
              <a:lnSpc>
                <a:spcPct val="90000"/>
              </a:lnSpc>
              <a:spcBef>
                <a:spcPts val="0"/>
              </a:spcBef>
              <a:buNone/>
            </a:pPr>
            <a:r>
              <a:rPr lang="ru-RU" sz="2000" b="1" dirty="0" smtClean="0">
                <a:solidFill>
                  <a:srgbClr val="FF0000"/>
                </a:solidFill>
              </a:rPr>
              <a:t>Хор:</a:t>
            </a:r>
            <a:r>
              <a:rPr lang="ru-RU" sz="2000" b="1" dirty="0" smtClean="0"/>
              <a:t> И </a:t>
            </a:r>
            <a:r>
              <a:rPr lang="ru-RU" sz="2000" b="1" dirty="0" err="1"/>
              <a:t>духови</a:t>
            </a:r>
            <a:r>
              <a:rPr lang="ru-RU" sz="2000" b="1" dirty="0"/>
              <a:t> твоему. </a:t>
            </a:r>
            <a:endParaRPr lang="ru-RU" sz="2000" b="1" dirty="0" smtClean="0"/>
          </a:p>
          <a:p>
            <a:pPr marL="82296" indent="457200" algn="just">
              <a:lnSpc>
                <a:spcPct val="90000"/>
              </a:lnSpc>
              <a:spcBef>
                <a:spcPts val="0"/>
              </a:spcBef>
              <a:buNone/>
            </a:pPr>
            <a:r>
              <a:rPr lang="ru-RU" sz="2000" b="1" dirty="0" smtClean="0">
                <a:solidFill>
                  <a:srgbClr val="FF0000"/>
                </a:solidFill>
              </a:rPr>
              <a:t>Диакон</a:t>
            </a:r>
            <a:r>
              <a:rPr lang="ru-RU" sz="2000" b="1" dirty="0">
                <a:solidFill>
                  <a:srgbClr val="FF0000"/>
                </a:solidFill>
              </a:rPr>
              <a:t>:</a:t>
            </a:r>
            <a:r>
              <a:rPr lang="ru-RU" sz="2000" b="1" dirty="0"/>
              <a:t> Премудрость! </a:t>
            </a:r>
            <a:endParaRPr lang="ru-RU" sz="2000" b="1" dirty="0" smtClean="0"/>
          </a:p>
          <a:p>
            <a:pPr marL="82296" indent="457200" algn="just">
              <a:lnSpc>
                <a:spcPct val="90000"/>
              </a:lnSpc>
              <a:spcBef>
                <a:spcPts val="0"/>
              </a:spcBef>
              <a:buNone/>
            </a:pPr>
            <a:r>
              <a:rPr lang="ru-RU" sz="2000" b="1" dirty="0" smtClean="0"/>
              <a:t>Произносится </a:t>
            </a:r>
            <a:r>
              <a:rPr lang="ru-RU" sz="2000" b="1" dirty="0" err="1" smtClean="0"/>
              <a:t>прокимен</a:t>
            </a:r>
            <a:r>
              <a:rPr lang="ru-RU" sz="2000" b="1" dirty="0" smtClean="0"/>
              <a:t> гласа.</a:t>
            </a:r>
          </a:p>
          <a:p>
            <a:pPr marL="82296" indent="457200" algn="just">
              <a:lnSpc>
                <a:spcPct val="90000"/>
              </a:lnSpc>
              <a:spcBef>
                <a:spcPts val="0"/>
              </a:spcBef>
              <a:buNone/>
            </a:pPr>
            <a:endParaRPr lang="ru-RU" sz="2000" b="1" dirty="0" smtClean="0">
              <a:solidFill>
                <a:srgbClr val="FF0000"/>
              </a:solidFill>
            </a:endParaRPr>
          </a:p>
          <a:p>
            <a:pPr marL="82296" indent="457200" algn="ctr">
              <a:lnSpc>
                <a:spcPct val="90000"/>
              </a:lnSpc>
              <a:spcBef>
                <a:spcPts val="0"/>
              </a:spcBef>
              <a:buNone/>
            </a:pPr>
            <a:r>
              <a:rPr lang="ru-RU" sz="2000" b="1" dirty="0" smtClean="0">
                <a:solidFill>
                  <a:srgbClr val="FF0000"/>
                </a:solidFill>
              </a:rPr>
              <a:t>Глас 4:</a:t>
            </a:r>
          </a:p>
          <a:p>
            <a:pPr marL="82296" indent="457200" algn="just">
              <a:lnSpc>
                <a:spcPct val="90000"/>
              </a:lnSpc>
              <a:spcBef>
                <a:spcPts val="0"/>
              </a:spcBef>
              <a:buNone/>
            </a:pPr>
            <a:r>
              <a:rPr lang="ru-RU" sz="2000" b="1" dirty="0"/>
              <a:t>Восстань, Господи, помоги нам</a:t>
            </a:r>
            <a:r>
              <a:rPr lang="ru-RU" sz="2000" b="1" dirty="0" smtClean="0"/>
              <a:t>, </a:t>
            </a:r>
            <a:r>
              <a:rPr lang="ru-RU" sz="2000" b="1" dirty="0"/>
              <a:t>и избавь нас ради имени Твоего</a:t>
            </a:r>
            <a:r>
              <a:rPr lang="ru-RU" sz="2000" b="1" dirty="0" smtClean="0"/>
              <a:t>.</a:t>
            </a:r>
          </a:p>
          <a:p>
            <a:pPr marL="82296" indent="457200" algn="just">
              <a:lnSpc>
                <a:spcPct val="90000"/>
              </a:lnSpc>
              <a:spcBef>
                <a:spcPts val="0"/>
              </a:spcBef>
              <a:buNone/>
            </a:pPr>
            <a:r>
              <a:rPr lang="ru-RU" sz="2000" b="1" dirty="0" smtClean="0">
                <a:solidFill>
                  <a:srgbClr val="FF0000"/>
                </a:solidFill>
              </a:rPr>
              <a:t>Стих: </a:t>
            </a:r>
            <a:r>
              <a:rPr lang="ru-RU" sz="2000" b="1" dirty="0"/>
              <a:t>Боже, мы ушами нашими услышали, и отцы наши возвестили </a:t>
            </a:r>
            <a:r>
              <a:rPr lang="ru-RU" sz="2000" b="1" dirty="0" smtClean="0"/>
              <a:t>нам (</a:t>
            </a:r>
            <a:r>
              <a:rPr lang="ru-RU" sz="2000" b="1" dirty="0" err="1" smtClean="0"/>
              <a:t>Пс</a:t>
            </a:r>
            <a:r>
              <a:rPr lang="ru-RU" sz="2000" b="1" dirty="0" smtClean="0"/>
              <a:t> </a:t>
            </a:r>
            <a:r>
              <a:rPr lang="ru-RU" sz="2000" b="1" dirty="0"/>
              <a:t>43:27, </a:t>
            </a:r>
            <a:r>
              <a:rPr lang="ru-RU" sz="2000" b="1" dirty="0" smtClean="0"/>
              <a:t>2А).</a:t>
            </a:r>
          </a:p>
          <a:p>
            <a:pPr marL="82296" indent="457200" algn="just">
              <a:lnSpc>
                <a:spcPct val="90000"/>
              </a:lnSpc>
              <a:spcBef>
                <a:spcPts val="0"/>
              </a:spcBef>
              <a:buNone/>
            </a:pPr>
            <a:endParaRPr lang="ru-RU" sz="2000" b="1" dirty="0" smtClean="0"/>
          </a:p>
          <a:p>
            <a:pPr marL="82296" indent="457200" algn="just">
              <a:lnSpc>
                <a:spcPct val="90000"/>
              </a:lnSpc>
              <a:spcBef>
                <a:spcPts val="0"/>
              </a:spcBef>
              <a:buNone/>
            </a:pPr>
            <a:r>
              <a:rPr lang="ru-RU" sz="2000" b="1" dirty="0" smtClean="0">
                <a:solidFill>
                  <a:srgbClr val="FF0000"/>
                </a:solidFill>
              </a:rPr>
              <a:t>Диакон: </a:t>
            </a:r>
            <a:r>
              <a:rPr lang="ru-RU" sz="2000" b="1" dirty="0" smtClean="0"/>
              <a:t>Господу помолимся.</a:t>
            </a:r>
          </a:p>
          <a:p>
            <a:pPr marL="82296" indent="457200" algn="just">
              <a:lnSpc>
                <a:spcPct val="90000"/>
              </a:lnSpc>
              <a:spcBef>
                <a:spcPts val="0"/>
              </a:spcBef>
              <a:buNone/>
            </a:pPr>
            <a:r>
              <a:rPr lang="ru-RU" sz="2000" b="1" dirty="0" smtClean="0">
                <a:solidFill>
                  <a:srgbClr val="FF0000"/>
                </a:solidFill>
              </a:rPr>
              <a:t>Хор: </a:t>
            </a:r>
            <a:r>
              <a:rPr lang="ru-RU" sz="2000" b="1" dirty="0" smtClean="0"/>
              <a:t>Господи, помилуй.</a:t>
            </a:r>
          </a:p>
          <a:p>
            <a:pPr marL="82296" indent="457200" algn="just">
              <a:lnSpc>
                <a:spcPct val="90000"/>
              </a:lnSpc>
              <a:spcBef>
                <a:spcPts val="0"/>
              </a:spcBef>
              <a:buNone/>
            </a:pPr>
            <a:r>
              <a:rPr lang="ru-RU" sz="2000" b="1" dirty="0">
                <a:solidFill>
                  <a:srgbClr val="FF0000"/>
                </a:solidFill>
              </a:rPr>
              <a:t>Священник</a:t>
            </a:r>
            <a:r>
              <a:rPr lang="ru-RU" sz="2000" b="1" dirty="0"/>
              <a:t> </a:t>
            </a:r>
            <a:r>
              <a:rPr lang="ru-RU" sz="2000" dirty="0">
                <a:solidFill>
                  <a:srgbClr val="FF0000"/>
                </a:solidFill>
              </a:rPr>
              <a:t>возглашает</a:t>
            </a:r>
            <a:r>
              <a:rPr lang="ru-RU" sz="2000" b="1" dirty="0">
                <a:solidFill>
                  <a:srgbClr val="FF0000"/>
                </a:solidFill>
              </a:rPr>
              <a:t>:</a:t>
            </a:r>
            <a:r>
              <a:rPr lang="ru-RU" sz="2000" dirty="0">
                <a:solidFill>
                  <a:srgbClr val="FF0000"/>
                </a:solidFill>
              </a:rPr>
              <a:t> </a:t>
            </a:r>
            <a:r>
              <a:rPr lang="ru-RU" sz="2000" b="1" dirty="0"/>
              <a:t>Ибо свят Ты, Боже наш, и во святых почиваешь, и Тебе славу воссылаем, Отцу и Сыну и Святому Духу, ныне и всегда, и во веки веков.</a:t>
            </a:r>
            <a:endParaRPr lang="ru-RU" sz="2000" b="1" dirty="0" smtClean="0"/>
          </a:p>
          <a:p>
            <a:pPr marL="82296" indent="457200" algn="just">
              <a:lnSpc>
                <a:spcPct val="90000"/>
              </a:lnSpc>
              <a:spcBef>
                <a:spcPts val="0"/>
              </a:spcBef>
              <a:buNone/>
            </a:pPr>
            <a:r>
              <a:rPr lang="ru-RU" sz="2000" b="1" dirty="0" smtClean="0">
                <a:solidFill>
                  <a:srgbClr val="FF0000"/>
                </a:solidFill>
              </a:rPr>
              <a:t>Хор: </a:t>
            </a:r>
            <a:r>
              <a:rPr lang="ru-RU" sz="2000" b="1" dirty="0" smtClean="0"/>
              <a:t>Аминь</a:t>
            </a:r>
            <a:r>
              <a:rPr lang="ru-RU" sz="2000" b="1" dirty="0" smtClean="0"/>
              <a:t>.</a:t>
            </a:r>
          </a:p>
          <a:p>
            <a:pPr marL="82296" indent="457200" algn="just">
              <a:lnSpc>
                <a:spcPct val="90000"/>
              </a:lnSpc>
              <a:spcBef>
                <a:spcPts val="0"/>
              </a:spcBef>
              <a:buNone/>
            </a:pPr>
            <a:endParaRPr lang="ru-RU" sz="2000" b="1" dirty="0" smtClean="0"/>
          </a:p>
          <a:p>
            <a:pPr marL="82296" indent="457200" algn="just">
              <a:lnSpc>
                <a:spcPct val="90000"/>
              </a:lnSpc>
              <a:spcBef>
                <a:spcPts val="0"/>
              </a:spcBef>
              <a:buNone/>
            </a:pPr>
            <a:r>
              <a:rPr lang="ru-RU" sz="2000" b="1" dirty="0" smtClean="0"/>
              <a:t>Диакон возглашает </a:t>
            </a:r>
            <a:r>
              <a:rPr lang="ru-RU" sz="2000" b="1" dirty="0" smtClean="0">
                <a:solidFill>
                  <a:srgbClr val="FF0000"/>
                </a:solidFill>
              </a:rPr>
              <a:t>второй </a:t>
            </a:r>
            <a:r>
              <a:rPr lang="ru-RU" sz="2000" b="1" dirty="0" err="1" smtClean="0">
                <a:solidFill>
                  <a:srgbClr val="FF0000"/>
                </a:solidFill>
              </a:rPr>
              <a:t>прокимен</a:t>
            </a:r>
            <a:r>
              <a:rPr lang="ru-RU" sz="2000" b="1" dirty="0" smtClean="0"/>
              <a:t>:</a:t>
            </a:r>
          </a:p>
          <a:p>
            <a:pPr marL="82296" indent="457200" algn="just">
              <a:lnSpc>
                <a:spcPct val="90000"/>
              </a:lnSpc>
              <a:spcBef>
                <a:spcPts val="0"/>
              </a:spcBef>
              <a:buNone/>
            </a:pPr>
            <a:endParaRPr lang="ru-RU" sz="1000" b="1" dirty="0" smtClean="0"/>
          </a:p>
          <a:p>
            <a:pPr marL="82296" indent="457200" algn="just">
              <a:lnSpc>
                <a:spcPct val="90000"/>
              </a:lnSpc>
              <a:spcBef>
                <a:spcPts val="0"/>
              </a:spcBef>
              <a:buNone/>
            </a:pPr>
            <a:r>
              <a:rPr lang="ru-RU" sz="2000" b="1" dirty="0" smtClean="0"/>
              <a:t>Всякое дыхание </a:t>
            </a:r>
            <a:r>
              <a:rPr lang="ru-RU" sz="2000" b="1" dirty="0"/>
              <a:t>да хвалит Господа</a:t>
            </a:r>
            <a:r>
              <a:rPr lang="ru-RU" sz="2000" b="1" dirty="0" smtClean="0"/>
              <a:t>.</a:t>
            </a:r>
          </a:p>
          <a:p>
            <a:pPr marL="82296" indent="457200" algn="just">
              <a:lnSpc>
                <a:spcPct val="90000"/>
              </a:lnSpc>
              <a:spcBef>
                <a:spcPts val="0"/>
              </a:spcBef>
              <a:buNone/>
            </a:pPr>
            <a:r>
              <a:rPr lang="ru-RU" sz="2000" b="1" dirty="0" smtClean="0">
                <a:solidFill>
                  <a:srgbClr val="FF0000"/>
                </a:solidFill>
              </a:rPr>
              <a:t>Стих: </a:t>
            </a:r>
            <a:r>
              <a:rPr lang="ru-RU" sz="2000" b="1" dirty="0"/>
              <a:t>Хвалите Бога во святых Его, хвалите Его на тверди силы Его.</a:t>
            </a:r>
            <a:endParaRPr lang="ru-RU" sz="2000" b="1" dirty="0" smtClean="0"/>
          </a:p>
          <a:p>
            <a:pPr marL="82296" indent="457200" algn="just">
              <a:lnSpc>
                <a:spcPct val="90000"/>
              </a:lnSpc>
              <a:spcBef>
                <a:spcPts val="0"/>
              </a:spcBef>
              <a:buNone/>
            </a:pPr>
            <a:endParaRPr lang="ru-RU" sz="2000" b="1" dirty="0"/>
          </a:p>
          <a:p>
            <a:pPr indent="457200" algn="just">
              <a:lnSpc>
                <a:spcPct val="90000"/>
              </a:lnSpc>
              <a:spcBef>
                <a:spcPts val="0"/>
              </a:spcBef>
            </a:pPr>
            <a:endParaRPr lang="ru-RU" sz="2000" b="1" dirty="0"/>
          </a:p>
        </p:txBody>
      </p:sp>
    </p:spTree>
    <p:extLst>
      <p:ext uri="{BB962C8B-B14F-4D97-AF65-F5344CB8AC3E}">
        <p14:creationId xmlns:p14="http://schemas.microsoft.com/office/powerpoint/2010/main" val="531906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766" y="260648"/>
            <a:ext cx="8100392" cy="1042792"/>
          </a:xfrm>
        </p:spPr>
        <p:txBody>
          <a:bodyPr>
            <a:normAutofit/>
          </a:bodyPr>
          <a:lstStyle/>
          <a:p>
            <a:pPr marL="82296" indent="0" algn="ctr">
              <a:buNone/>
            </a:pPr>
            <a:r>
              <a:rPr lang="ru-RU" dirty="0" smtClean="0"/>
              <a:t>Диакон возглашает </a:t>
            </a:r>
            <a:r>
              <a:rPr lang="ru-RU" dirty="0" err="1" smtClean="0"/>
              <a:t>прокимен</a:t>
            </a:r>
            <a:r>
              <a:rPr lang="ru-RU" dirty="0" smtClean="0"/>
              <a:t> на утрени</a:t>
            </a:r>
            <a:endParaRPr lang="ru-RU" dirty="0"/>
          </a:p>
        </p:txBody>
      </p:sp>
      <p:pic>
        <p:nvPicPr>
          <p:cNvPr id="7170" name="Picture 2" descr="C:\Users\Василий\Desktop\библейско-богсловские курсы\13 лекция\fotor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35098"/>
            <a:ext cx="7613104" cy="507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21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6632"/>
            <a:ext cx="7858120" cy="1189112"/>
          </a:xfrm>
        </p:spPr>
        <p:txBody>
          <a:bodyPr>
            <a:normAutofit fontScale="85000" lnSpcReduction="20000"/>
          </a:bodyPr>
          <a:lstStyle/>
          <a:p>
            <a:pPr marL="82296" indent="0" algn="ctr">
              <a:buNone/>
            </a:pPr>
            <a:r>
              <a:rPr lang="ru-RU" b="1" dirty="0">
                <a:solidFill>
                  <a:srgbClr val="FF0000"/>
                </a:solidFill>
              </a:rPr>
              <a:t>Диакон:</a:t>
            </a:r>
            <a:r>
              <a:rPr lang="ru-RU" b="1" dirty="0"/>
              <a:t> Дабы удостоиться нам услышать святое Евангелие, Господа Бога </a:t>
            </a:r>
            <a:r>
              <a:rPr lang="ru-RU" b="1" dirty="0" smtClean="0"/>
              <a:t>молим</a:t>
            </a:r>
            <a:r>
              <a:rPr lang="ru-RU" dirty="0" smtClean="0"/>
              <a:t>.</a:t>
            </a:r>
          </a:p>
          <a:p>
            <a:pPr marL="82296" indent="0" algn="ctr">
              <a:buNone/>
            </a:pPr>
            <a:r>
              <a:rPr lang="ru-RU" b="1" dirty="0">
                <a:solidFill>
                  <a:srgbClr val="FF0000"/>
                </a:solidFill>
              </a:rPr>
              <a:t>Хор: </a:t>
            </a:r>
            <a:r>
              <a:rPr lang="ru-RU" b="1" dirty="0"/>
              <a:t>Господи, </a:t>
            </a:r>
            <a:r>
              <a:rPr lang="ru-RU" b="1" dirty="0" smtClean="0"/>
              <a:t>помилуй</a:t>
            </a:r>
            <a:r>
              <a:rPr lang="ru-RU" b="1" dirty="0"/>
              <a:t> </a:t>
            </a:r>
            <a:r>
              <a:rPr lang="ru-RU" dirty="0" smtClean="0"/>
              <a:t>(</a:t>
            </a:r>
            <a:r>
              <a:rPr lang="ru-RU" i="1" dirty="0" smtClean="0"/>
              <a:t>трижды</a:t>
            </a:r>
            <a:r>
              <a:rPr lang="ru-RU" dirty="0" smtClean="0"/>
              <a:t>).</a:t>
            </a:r>
            <a:endParaRPr lang="ru-RU" dirty="0"/>
          </a:p>
        </p:txBody>
      </p:sp>
      <p:pic>
        <p:nvPicPr>
          <p:cNvPr id="8194" name="Picture 2" descr="C:\Users\Василий\Desktop\библейско-богсловские курсы\13 лекция\fotor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18915"/>
            <a:ext cx="7397080" cy="493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2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9944"/>
            <a:ext cx="7498080" cy="898775"/>
          </a:xfrm>
        </p:spPr>
        <p:txBody>
          <a:bodyPr>
            <a:normAutofit fontScale="92500" lnSpcReduction="20000"/>
          </a:bodyPr>
          <a:lstStyle/>
          <a:p>
            <a:pPr marL="114300" indent="0" algn="ctr">
              <a:buNone/>
            </a:pPr>
            <a:r>
              <a:rPr lang="ru-RU" dirty="0" smtClean="0"/>
              <a:t>Чтец перед праздничной иконой читает Шестопсалмие</a:t>
            </a:r>
            <a:endParaRPr lang="ru-RU" dirty="0"/>
          </a:p>
        </p:txBody>
      </p:sp>
      <p:pic>
        <p:nvPicPr>
          <p:cNvPr id="1026" name="Picture 2" descr="C:\Users\Василий\Desktop\библейско-богсловские курсы\13 лекция\fotor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8016045" cy="534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7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0"/>
            <a:ext cx="8172400" cy="1261120"/>
          </a:xfrm>
        </p:spPr>
        <p:txBody>
          <a:bodyPr>
            <a:noAutofit/>
          </a:bodyPr>
          <a:lstStyle/>
          <a:p>
            <a:pPr marL="82296" indent="0" algn="ctr">
              <a:spcBef>
                <a:spcPts val="0"/>
              </a:spcBef>
              <a:buNone/>
            </a:pPr>
            <a:r>
              <a:rPr lang="ru-RU" sz="2300" b="1" dirty="0" smtClean="0">
                <a:solidFill>
                  <a:srgbClr val="FF0000"/>
                </a:solidFill>
              </a:rPr>
              <a:t>Диакон:</a:t>
            </a:r>
            <a:r>
              <a:rPr lang="ru-RU" sz="2300" b="1" dirty="0" smtClean="0"/>
              <a:t> Премудрость</a:t>
            </a:r>
            <a:r>
              <a:rPr lang="ru-RU" sz="2300" b="1" dirty="0"/>
              <a:t>, прости, услышим </a:t>
            </a:r>
            <a:r>
              <a:rPr lang="ru-RU" sz="2300" b="1" dirty="0" err="1"/>
              <a:t>святаго</a:t>
            </a:r>
            <a:r>
              <a:rPr lang="ru-RU" sz="2300" b="1" dirty="0"/>
              <a:t> Евангелия</a:t>
            </a:r>
            <a:r>
              <a:rPr lang="ru-RU" sz="2300" b="1" dirty="0" smtClean="0"/>
              <a:t>.</a:t>
            </a:r>
          </a:p>
          <a:p>
            <a:pPr marL="82296" indent="0" algn="ctr">
              <a:spcBef>
                <a:spcPts val="0"/>
              </a:spcBef>
              <a:buNone/>
            </a:pPr>
            <a:r>
              <a:rPr lang="ru-RU" sz="2300" b="1" dirty="0" smtClean="0">
                <a:solidFill>
                  <a:srgbClr val="FF0000"/>
                </a:solidFill>
              </a:rPr>
              <a:t> </a:t>
            </a:r>
            <a:r>
              <a:rPr lang="ru-RU" sz="2300" b="1" dirty="0">
                <a:solidFill>
                  <a:srgbClr val="FF0000"/>
                </a:solidFill>
              </a:rPr>
              <a:t>Священник:</a:t>
            </a:r>
            <a:r>
              <a:rPr lang="ru-RU" sz="2300" b="1" dirty="0"/>
              <a:t> Мир всем</a:t>
            </a:r>
            <a:r>
              <a:rPr lang="ru-RU" sz="2300" b="1" dirty="0" smtClean="0"/>
              <a:t>. </a:t>
            </a:r>
          </a:p>
          <a:p>
            <a:pPr marL="82296" indent="0" algn="ctr">
              <a:spcBef>
                <a:spcPts val="0"/>
              </a:spcBef>
              <a:buNone/>
            </a:pPr>
            <a:r>
              <a:rPr lang="ru-RU" sz="2300" b="1" dirty="0" smtClean="0">
                <a:solidFill>
                  <a:srgbClr val="FF0000"/>
                </a:solidFill>
              </a:rPr>
              <a:t>Хор</a:t>
            </a:r>
            <a:r>
              <a:rPr lang="ru-RU" sz="2300" b="1" dirty="0">
                <a:solidFill>
                  <a:srgbClr val="FF0000"/>
                </a:solidFill>
              </a:rPr>
              <a:t>:</a:t>
            </a:r>
            <a:r>
              <a:rPr lang="ru-RU" sz="2300" b="1" dirty="0"/>
              <a:t> И </a:t>
            </a:r>
            <a:r>
              <a:rPr lang="ru-RU" sz="2300" b="1" dirty="0" err="1" smtClean="0"/>
              <a:t>духови</a:t>
            </a:r>
            <a:r>
              <a:rPr lang="ru-RU" sz="2300" b="1" dirty="0" smtClean="0"/>
              <a:t> </a:t>
            </a:r>
            <a:r>
              <a:rPr lang="ru-RU" sz="2300" b="1" dirty="0"/>
              <a:t>твоему.</a:t>
            </a:r>
          </a:p>
        </p:txBody>
      </p:sp>
      <p:pic>
        <p:nvPicPr>
          <p:cNvPr id="9218" name="Picture 2" descr="C:\Users\Василий\Desktop\библейско-богсловские курсы\13 лекция\fotor8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52" y="1556792"/>
            <a:ext cx="8045152" cy="502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91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4012" y="0"/>
            <a:ext cx="8100392" cy="1477144"/>
          </a:xfrm>
        </p:spPr>
        <p:txBody>
          <a:bodyPr>
            <a:normAutofit fontScale="77500" lnSpcReduction="20000"/>
          </a:bodyPr>
          <a:lstStyle/>
          <a:p>
            <a:pPr marL="82296" indent="0" algn="ctr">
              <a:buNone/>
            </a:pPr>
            <a:r>
              <a:rPr lang="ru-RU" b="1" dirty="0">
                <a:solidFill>
                  <a:srgbClr val="FF0000"/>
                </a:solidFill>
              </a:rPr>
              <a:t>Священник:</a:t>
            </a:r>
            <a:r>
              <a:rPr lang="ru-RU" b="1" dirty="0"/>
              <a:t> </a:t>
            </a:r>
            <a:r>
              <a:rPr lang="ru-RU" dirty="0"/>
              <a:t>От </a:t>
            </a:r>
            <a:r>
              <a:rPr lang="ru-RU" b="1" dirty="0"/>
              <a:t>(имя </a:t>
            </a:r>
            <a:r>
              <a:rPr lang="ru-RU" b="1" dirty="0" smtClean="0"/>
              <a:t>евангелиста</a:t>
            </a:r>
            <a:r>
              <a:rPr lang="ru-RU" b="1" dirty="0"/>
              <a:t>)</a:t>
            </a:r>
            <a:r>
              <a:rPr lang="ru-RU" dirty="0"/>
              <a:t> святого Евангелия чтение</a:t>
            </a:r>
            <a:r>
              <a:rPr lang="ru-RU" dirty="0" smtClean="0"/>
              <a:t>.</a:t>
            </a:r>
          </a:p>
          <a:p>
            <a:pPr marL="82296" indent="0" algn="ctr">
              <a:buNone/>
            </a:pPr>
            <a:r>
              <a:rPr lang="ru-RU" b="1" dirty="0">
                <a:solidFill>
                  <a:srgbClr val="FF0000"/>
                </a:solidFill>
              </a:rPr>
              <a:t>Хор: </a:t>
            </a:r>
            <a:r>
              <a:rPr lang="ru-RU" dirty="0"/>
              <a:t>Слава Тебе, Господи, слава Тебе</a:t>
            </a:r>
            <a:r>
              <a:rPr lang="ru-RU" dirty="0" smtClean="0"/>
              <a:t>.</a:t>
            </a:r>
          </a:p>
          <a:p>
            <a:pPr marL="82296" indent="0" algn="ctr">
              <a:buNone/>
            </a:pPr>
            <a:r>
              <a:rPr lang="ru-RU" b="1" dirty="0">
                <a:solidFill>
                  <a:srgbClr val="FF0000"/>
                </a:solidFill>
              </a:rPr>
              <a:t>Диакон:</a:t>
            </a:r>
            <a:r>
              <a:rPr lang="ru-RU" b="1" dirty="0"/>
              <a:t> </a:t>
            </a:r>
            <a:r>
              <a:rPr lang="ru-RU" dirty="0" err="1"/>
              <a:t>Вонмем</a:t>
            </a:r>
            <a:r>
              <a:rPr lang="ru-RU" dirty="0"/>
              <a:t>.</a:t>
            </a:r>
          </a:p>
        </p:txBody>
      </p:sp>
      <p:pic>
        <p:nvPicPr>
          <p:cNvPr id="10242" name="Picture 2" descr="C:\Users\Василий\Desktop\библейско-богсловские курсы\13 лекция\fotor8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30585"/>
            <a:ext cx="7812360" cy="521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81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6632"/>
            <a:ext cx="7498080" cy="613048"/>
          </a:xfrm>
        </p:spPr>
        <p:txBody>
          <a:bodyPr/>
          <a:lstStyle/>
          <a:p>
            <a:pPr marL="82296" indent="0" algn="ctr">
              <a:buNone/>
            </a:pPr>
            <a:r>
              <a:rPr lang="ru-RU" dirty="0" smtClean="0"/>
              <a:t>Чтение Евангелия</a:t>
            </a:r>
            <a:endParaRPr lang="ru-RU" dirty="0"/>
          </a:p>
        </p:txBody>
      </p:sp>
      <p:pic>
        <p:nvPicPr>
          <p:cNvPr id="11266" name="Picture 2" descr="C:\Users\Василий\Desktop\библейско-богсловские курсы\13 лекция\fotor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805589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88640"/>
            <a:ext cx="7890080" cy="613048"/>
          </a:xfrm>
        </p:spPr>
        <p:txBody>
          <a:bodyPr>
            <a:noAutofit/>
          </a:bodyPr>
          <a:lstStyle/>
          <a:p>
            <a:pPr marL="82296" indent="0" algn="ctr">
              <a:buNone/>
            </a:pPr>
            <a:r>
              <a:rPr lang="ru-RU" sz="2400" b="1" dirty="0" smtClean="0">
                <a:solidFill>
                  <a:srgbClr val="FF0000"/>
                </a:solidFill>
              </a:rPr>
              <a:t>Хор после чтения Евангелия:</a:t>
            </a:r>
            <a:r>
              <a:rPr lang="ru-RU" sz="2400" b="1" dirty="0"/>
              <a:t> Слава Тебе, Господи, слава Тебе!</a:t>
            </a:r>
          </a:p>
        </p:txBody>
      </p:sp>
      <p:pic>
        <p:nvPicPr>
          <p:cNvPr id="12290" name="Picture 2" descr="C:\Users\Василий\Desktop\библейско-богсловские курсы\13 лекция\fotor8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7812710" cy="52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1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Воскресение Христово </a:t>
            </a:r>
            <a:r>
              <a:rPr lang="ru-RU" dirty="0" err="1" smtClean="0"/>
              <a:t>видевше</a:t>
            </a:r>
            <a:r>
              <a:rPr lang="ru-RU" dirty="0" smtClean="0"/>
              <a:t>…</a:t>
            </a:r>
            <a:endParaRPr lang="ru-RU" dirty="0"/>
          </a:p>
        </p:txBody>
      </p:sp>
      <p:pic>
        <p:nvPicPr>
          <p:cNvPr id="13314" name="Picture 2" descr="C:\Users\Василий\Desktop\библейско-богсловские курсы\13 лекция\fotor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7683742" cy="512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82296" indent="457200" algn="just">
              <a:lnSpc>
                <a:spcPct val="110000"/>
              </a:lnSpc>
              <a:buNone/>
            </a:pPr>
            <a:r>
              <a:rPr lang="ru-RU" b="1" dirty="0">
                <a:solidFill>
                  <a:srgbClr val="FF0000"/>
                </a:solidFill>
              </a:rPr>
              <a:t>Хор:</a:t>
            </a:r>
            <a:r>
              <a:rPr lang="ru-RU" b="1" dirty="0"/>
              <a:t> Воскресение Христа увидев, </a:t>
            </a:r>
            <a:r>
              <a:rPr lang="ru-RU" b="1" dirty="0" smtClean="0"/>
              <a:t>поклонимся </a:t>
            </a:r>
            <a:r>
              <a:rPr lang="ru-RU" b="1" dirty="0"/>
              <a:t>Святому Господу Иисусу, </a:t>
            </a:r>
            <a:r>
              <a:rPr lang="ru-RU" b="1" dirty="0" smtClean="0"/>
              <a:t>единому </a:t>
            </a:r>
            <a:r>
              <a:rPr lang="ru-RU" b="1" dirty="0"/>
              <a:t>безгрешному. </a:t>
            </a:r>
            <a:r>
              <a:rPr lang="ru-RU" b="1" dirty="0" smtClean="0"/>
              <a:t>Кресту </a:t>
            </a:r>
            <a:r>
              <a:rPr lang="ru-RU" b="1" dirty="0"/>
              <a:t>Твоему поклоняемся, Христе, </a:t>
            </a:r>
            <a:r>
              <a:rPr lang="ru-RU" b="1" dirty="0" smtClean="0"/>
              <a:t>и </a:t>
            </a:r>
            <a:r>
              <a:rPr lang="ru-RU" b="1" dirty="0"/>
              <a:t>Святое воскресение Твоё поём и славим, </a:t>
            </a:r>
            <a:r>
              <a:rPr lang="ru-RU" b="1" dirty="0" smtClean="0"/>
              <a:t>ибо </a:t>
            </a:r>
            <a:r>
              <a:rPr lang="ru-RU" b="1" dirty="0"/>
              <a:t>Ты – Бог наш, </a:t>
            </a:r>
            <a:r>
              <a:rPr lang="ru-RU" b="1" dirty="0" smtClean="0"/>
              <a:t>кроме </a:t>
            </a:r>
            <a:r>
              <a:rPr lang="ru-RU" b="1" dirty="0"/>
              <a:t>Тебя иного не знаем, </a:t>
            </a:r>
            <a:r>
              <a:rPr lang="ru-RU" b="1" dirty="0" smtClean="0"/>
              <a:t>имя </a:t>
            </a:r>
            <a:r>
              <a:rPr lang="ru-RU" b="1" dirty="0"/>
              <a:t>Твоё призываем. </a:t>
            </a:r>
            <a:r>
              <a:rPr lang="ru-RU" b="1" dirty="0" smtClean="0"/>
              <a:t>Придите</a:t>
            </a:r>
            <a:r>
              <a:rPr lang="ru-RU" b="1" dirty="0"/>
              <a:t>, все верные, </a:t>
            </a:r>
            <a:r>
              <a:rPr lang="ru-RU" b="1" dirty="0" smtClean="0"/>
              <a:t>поклонимся </a:t>
            </a:r>
            <a:r>
              <a:rPr lang="ru-RU" b="1" dirty="0"/>
              <a:t>святому Христову воскресению, </a:t>
            </a:r>
            <a:r>
              <a:rPr lang="ru-RU" b="1" dirty="0" smtClean="0"/>
              <a:t>ибо </a:t>
            </a:r>
            <a:r>
              <a:rPr lang="ru-RU" b="1" dirty="0"/>
              <a:t>вот, пришла через Крест </a:t>
            </a:r>
            <a:r>
              <a:rPr lang="ru-RU" b="1" dirty="0" smtClean="0"/>
              <a:t>радость </a:t>
            </a:r>
            <a:r>
              <a:rPr lang="ru-RU" b="1" dirty="0"/>
              <a:t>всему </a:t>
            </a:r>
            <a:r>
              <a:rPr lang="ru-RU" b="1" dirty="0" err="1"/>
              <a:t>мiру</a:t>
            </a:r>
            <a:r>
              <a:rPr lang="ru-RU" b="1" dirty="0"/>
              <a:t>. </a:t>
            </a:r>
            <a:r>
              <a:rPr lang="ru-RU" b="1" dirty="0" smtClean="0"/>
              <a:t>Всегда </a:t>
            </a:r>
            <a:r>
              <a:rPr lang="ru-RU" b="1" dirty="0"/>
              <a:t>благословляя Господа, </a:t>
            </a:r>
            <a:r>
              <a:rPr lang="ru-RU" b="1" dirty="0" smtClean="0"/>
              <a:t>воспеваем </a:t>
            </a:r>
            <a:r>
              <a:rPr lang="ru-RU" b="1" dirty="0"/>
              <a:t>воскресение Его</a:t>
            </a:r>
            <a:r>
              <a:rPr lang="ru-RU" b="1" dirty="0" smtClean="0"/>
              <a:t>, </a:t>
            </a:r>
            <a:r>
              <a:rPr lang="ru-RU" b="1" dirty="0"/>
              <a:t>ибо Он, распятие претерпев, </a:t>
            </a:r>
            <a:r>
              <a:rPr lang="ru-RU" b="1" dirty="0" err="1" smtClean="0"/>
              <a:t>смертию</a:t>
            </a:r>
            <a:r>
              <a:rPr lang="ru-RU" b="1" dirty="0" smtClean="0"/>
              <a:t> </a:t>
            </a:r>
            <a:r>
              <a:rPr lang="ru-RU" b="1" dirty="0"/>
              <a:t>смерть сокрушил.</a:t>
            </a:r>
          </a:p>
        </p:txBody>
      </p:sp>
    </p:spTree>
    <p:extLst>
      <p:ext uri="{BB962C8B-B14F-4D97-AF65-F5344CB8AC3E}">
        <p14:creationId xmlns:p14="http://schemas.microsoft.com/office/powerpoint/2010/main" val="1655749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332656"/>
            <a:ext cx="7498080" cy="5976664"/>
          </a:xfrm>
        </p:spPr>
        <p:txBody>
          <a:bodyPr>
            <a:noAutofit/>
          </a:bodyPr>
          <a:lstStyle/>
          <a:p>
            <a:pPr indent="457200" algn="just">
              <a:lnSpc>
                <a:spcPct val="120000"/>
              </a:lnSpc>
              <a:buNone/>
            </a:pPr>
            <a:r>
              <a:rPr lang="ru-RU" sz="2400" dirty="0" smtClean="0"/>
              <a:t>Читается 50 псалом.</a:t>
            </a:r>
          </a:p>
          <a:p>
            <a:pPr indent="457200" algn="just">
              <a:lnSpc>
                <a:spcPct val="120000"/>
              </a:lnSpc>
              <a:buNone/>
            </a:pPr>
            <a:r>
              <a:rPr lang="ru-RU" sz="2400" dirty="0" smtClean="0"/>
              <a:t>Диакон поставляет Евангелие на аналой вместо праздничной </a:t>
            </a:r>
            <a:r>
              <a:rPr lang="ru-RU" sz="2400" dirty="0" smtClean="0"/>
              <a:t>иконы  (Воскресения Христова).</a:t>
            </a:r>
            <a:endParaRPr lang="ru-RU" sz="2400" dirty="0" smtClean="0"/>
          </a:p>
          <a:p>
            <a:pPr marL="82296" indent="457200" algn="just">
              <a:lnSpc>
                <a:spcPct val="120000"/>
              </a:lnSpc>
              <a:buNone/>
            </a:pPr>
            <a:r>
              <a:rPr lang="ru-RU" sz="2400" dirty="0" smtClean="0"/>
              <a:t>После чтения псалма хор поет: </a:t>
            </a:r>
          </a:p>
          <a:p>
            <a:pPr marL="82296" indent="457200" algn="just">
              <a:lnSpc>
                <a:spcPct val="120000"/>
              </a:lnSpc>
              <a:buNone/>
            </a:pPr>
            <a:r>
              <a:rPr lang="ru-RU" sz="2400" b="1" dirty="0" smtClean="0">
                <a:solidFill>
                  <a:srgbClr val="FF0000"/>
                </a:solidFill>
              </a:rPr>
              <a:t>Слава</a:t>
            </a:r>
            <a:r>
              <a:rPr lang="ru-RU" sz="2400" b="1" dirty="0">
                <a:solidFill>
                  <a:srgbClr val="FF0000"/>
                </a:solidFill>
              </a:rPr>
              <a:t>:</a:t>
            </a:r>
            <a:r>
              <a:rPr lang="ru-RU" sz="2400" b="1" dirty="0"/>
              <a:t> По молитвам Апостолов, </a:t>
            </a:r>
            <a:r>
              <a:rPr lang="ru-RU" sz="2400" b="1" dirty="0" smtClean="0"/>
              <a:t>Милостивый</a:t>
            </a:r>
            <a:r>
              <a:rPr lang="ru-RU" sz="2400" b="1" dirty="0"/>
              <a:t>, изгладь </a:t>
            </a:r>
            <a:r>
              <a:rPr lang="ru-RU" sz="2400" b="1" dirty="0" smtClean="0"/>
              <a:t>множество </a:t>
            </a:r>
            <a:r>
              <a:rPr lang="ru-RU" sz="2400" b="1" dirty="0"/>
              <a:t>согрешений наших</a:t>
            </a:r>
            <a:r>
              <a:rPr lang="ru-RU" sz="2400" b="1" dirty="0" smtClean="0"/>
              <a:t>.</a:t>
            </a:r>
          </a:p>
          <a:p>
            <a:pPr marL="82296" indent="457200" algn="just">
              <a:lnSpc>
                <a:spcPct val="120000"/>
              </a:lnSpc>
              <a:buNone/>
            </a:pPr>
            <a:r>
              <a:rPr lang="ru-RU" sz="2400" b="1" dirty="0">
                <a:solidFill>
                  <a:srgbClr val="FF0000"/>
                </a:solidFill>
              </a:rPr>
              <a:t>И ныне:</a:t>
            </a:r>
            <a:r>
              <a:rPr lang="ru-RU" sz="2400" b="1" dirty="0"/>
              <a:t> По молитвам Богородицы, </a:t>
            </a:r>
            <a:r>
              <a:rPr lang="ru-RU" sz="2400" b="1" dirty="0" smtClean="0"/>
              <a:t>Милостивый</a:t>
            </a:r>
            <a:r>
              <a:rPr lang="ru-RU" sz="2400" b="1" dirty="0"/>
              <a:t>, </a:t>
            </a:r>
            <a:r>
              <a:rPr lang="ru-RU" sz="2400" b="1" dirty="0" smtClean="0"/>
              <a:t>изгладь </a:t>
            </a:r>
            <a:r>
              <a:rPr lang="ru-RU" sz="2400" b="1" dirty="0"/>
              <a:t>множество согрешений наших</a:t>
            </a:r>
            <a:r>
              <a:rPr lang="ru-RU" sz="2400" b="1" dirty="0" smtClean="0"/>
              <a:t>.</a:t>
            </a:r>
          </a:p>
          <a:p>
            <a:pPr marL="82296" indent="457200" algn="just">
              <a:lnSpc>
                <a:spcPct val="120000"/>
              </a:lnSpc>
              <a:buNone/>
            </a:pPr>
            <a:r>
              <a:rPr lang="ru-RU" sz="2400" b="1" dirty="0"/>
              <a:t>Помилуй меня, Боже, </a:t>
            </a:r>
            <a:r>
              <a:rPr lang="ru-RU" sz="2400" b="1" dirty="0" smtClean="0"/>
              <a:t>по </a:t>
            </a:r>
            <a:r>
              <a:rPr lang="ru-RU" sz="2400" b="1" dirty="0"/>
              <a:t>великой милости Твоей </a:t>
            </a:r>
            <a:r>
              <a:rPr lang="ru-RU" sz="2400" b="1" dirty="0" smtClean="0"/>
              <a:t>и </a:t>
            </a:r>
            <a:r>
              <a:rPr lang="ru-RU" sz="2400" b="1" dirty="0"/>
              <a:t>по множеству щедрот </a:t>
            </a:r>
            <a:r>
              <a:rPr lang="ru-RU" sz="2400" b="1" dirty="0" smtClean="0"/>
              <a:t>Твоих </a:t>
            </a:r>
            <a:r>
              <a:rPr lang="ru-RU" sz="2400" b="1" dirty="0"/>
              <a:t>изгладь беззаконие моё</a:t>
            </a:r>
            <a:r>
              <a:rPr lang="ru-RU" sz="2400" b="1" dirty="0" smtClean="0"/>
              <a:t>.</a:t>
            </a:r>
          </a:p>
          <a:p>
            <a:pPr marL="82296" indent="457200" algn="just">
              <a:lnSpc>
                <a:spcPct val="120000"/>
              </a:lnSpc>
              <a:buNone/>
            </a:pPr>
            <a:r>
              <a:rPr lang="ru-RU" sz="2400" b="1" dirty="0"/>
              <a:t>Воскрес Иисус из гроба</a:t>
            </a:r>
            <a:r>
              <a:rPr lang="ru-RU" sz="2400" b="1" dirty="0" smtClean="0"/>
              <a:t>, </a:t>
            </a:r>
            <a:r>
              <a:rPr lang="ru-RU" sz="2400" b="1" dirty="0"/>
              <a:t>как предсказал, </a:t>
            </a:r>
            <a:r>
              <a:rPr lang="ru-RU" sz="2400" b="1" dirty="0" smtClean="0"/>
              <a:t>даровав </a:t>
            </a:r>
            <a:r>
              <a:rPr lang="ru-RU" sz="2400" b="1" dirty="0"/>
              <a:t>нам вечную жизнь </a:t>
            </a:r>
            <a:r>
              <a:rPr lang="ru-RU" sz="2400" b="1" dirty="0" smtClean="0"/>
              <a:t>и </a:t>
            </a:r>
            <a:r>
              <a:rPr lang="ru-RU" sz="2400" b="1" dirty="0"/>
              <a:t>великую милость.</a:t>
            </a:r>
            <a:endParaRPr lang="ru-RU" sz="2400" b="1" dirty="0" smtClean="0"/>
          </a:p>
        </p:txBody>
      </p:sp>
    </p:spTree>
    <p:extLst>
      <p:ext uri="{BB962C8B-B14F-4D97-AF65-F5344CB8AC3E}">
        <p14:creationId xmlns:p14="http://schemas.microsoft.com/office/powerpoint/2010/main" val="173621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476672"/>
            <a:ext cx="7746064" cy="6192688"/>
          </a:xfrm>
        </p:spPr>
        <p:txBody>
          <a:bodyPr>
            <a:normAutofit fontScale="70000" lnSpcReduction="20000"/>
          </a:bodyPr>
          <a:lstStyle/>
          <a:p>
            <a:pPr marL="82296" indent="457200" algn="just">
              <a:buNone/>
            </a:pPr>
            <a:r>
              <a:rPr lang="ru-RU" dirty="0" smtClean="0">
                <a:solidFill>
                  <a:srgbClr val="FF0000"/>
                </a:solidFill>
              </a:rPr>
              <a:t>Диакон, находясь на солее, возглашает прошение:</a:t>
            </a:r>
          </a:p>
          <a:p>
            <a:pPr marL="82296" indent="457200" algn="just">
              <a:buNone/>
            </a:pPr>
            <a:r>
              <a:rPr lang="ru-RU" dirty="0"/>
              <a:t>Спаси, Боже, народ Твой и благослови наследие Твоё, посети </a:t>
            </a:r>
            <a:r>
              <a:rPr lang="ru-RU" dirty="0" err="1"/>
              <a:t>мiр</a:t>
            </a:r>
            <a:r>
              <a:rPr lang="ru-RU" dirty="0"/>
              <a:t> Твой милостью и щедротами, возвысь рог христиан православных и ниспошли на нас богатые Твои милости: по ходатайствам </a:t>
            </a:r>
            <a:r>
              <a:rPr lang="ru-RU" dirty="0" err="1"/>
              <a:t>всечистой</a:t>
            </a:r>
            <a:r>
              <a:rPr lang="ru-RU" dirty="0"/>
              <a:t> Владычицы нашей Богородицы и </a:t>
            </a:r>
            <a:r>
              <a:rPr lang="ru-RU" dirty="0" err="1"/>
              <a:t>Приснодевы</a:t>
            </a:r>
            <a:r>
              <a:rPr lang="ru-RU" dirty="0"/>
              <a:t> Марии, силою священного и животворящего Креста; </a:t>
            </a:r>
            <a:r>
              <a:rPr lang="ru-RU" dirty="0" err="1"/>
              <a:t>заступлением</a:t>
            </a:r>
            <a:r>
              <a:rPr lang="ru-RU" dirty="0"/>
              <a:t> святых небесных Сил бесплотных, [мольбами] святого славного пророка Предтечи и Крестителя Иоанна, святых славных и </a:t>
            </a:r>
            <a:r>
              <a:rPr lang="ru-RU" dirty="0" err="1"/>
              <a:t>всехвальных</a:t>
            </a:r>
            <a:r>
              <a:rPr lang="ru-RU" dirty="0"/>
              <a:t> Апостолов; святых отцов наших, [великих] иерархов и вселенских учителей Василия Великого, Григория Богослова и Иоанна Златоуста; святого отца нашего Николая, архиепископа Мир </a:t>
            </a:r>
            <a:r>
              <a:rPr lang="ru-RU" dirty="0" err="1"/>
              <a:t>Ликийских</a:t>
            </a:r>
            <a:r>
              <a:rPr lang="ru-RU" dirty="0"/>
              <a:t>, чудотворца; святых равноапостольных </a:t>
            </a:r>
            <a:r>
              <a:rPr lang="ru-RU" dirty="0" err="1"/>
              <a:t>Мефодия</a:t>
            </a:r>
            <a:r>
              <a:rPr lang="ru-RU" dirty="0"/>
              <a:t> и Кирилла, учителей славянских, святых равноапостольных великого князя Владимира и великой княгини Ольги; святых отцов наших и всероссийских чудотворцев Петра, Алексия, Ионы, Филиппа и </a:t>
            </a:r>
            <a:r>
              <a:rPr lang="ru-RU" dirty="0" err="1"/>
              <a:t>Ермогена</a:t>
            </a:r>
            <a:r>
              <a:rPr lang="ru-RU" dirty="0"/>
              <a:t>; святых славных и победоносных мучеников, преподобных и богоносных отцов наших, святых и праведных </a:t>
            </a:r>
            <a:r>
              <a:rPr lang="ru-RU" dirty="0" err="1"/>
              <a:t>богоотцов</a:t>
            </a:r>
            <a:r>
              <a:rPr lang="ru-RU" dirty="0"/>
              <a:t> </a:t>
            </a:r>
            <a:r>
              <a:rPr lang="ru-RU" dirty="0" err="1"/>
              <a:t>Иоакима</a:t>
            </a:r>
            <a:r>
              <a:rPr lang="ru-RU" dirty="0"/>
              <a:t> и Анны, </a:t>
            </a:r>
            <a:r>
              <a:rPr lang="ru-RU" b="1" dirty="0"/>
              <a:t>(святого храма и святых дня)</a:t>
            </a:r>
            <a:r>
              <a:rPr lang="ru-RU" dirty="0"/>
              <a:t> и всех Твоих святых: умоляем Тебя, многомилостивый Господи, услышь нас, грешных, молящихся Тебе, и помилуй нас.</a:t>
            </a:r>
          </a:p>
        </p:txBody>
      </p:sp>
    </p:spTree>
    <p:extLst>
      <p:ext uri="{BB962C8B-B14F-4D97-AF65-F5344CB8AC3E}">
        <p14:creationId xmlns:p14="http://schemas.microsoft.com/office/powerpoint/2010/main" val="1549136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16632"/>
            <a:ext cx="7498080" cy="973088"/>
          </a:xfrm>
        </p:spPr>
        <p:txBody>
          <a:bodyPr>
            <a:normAutofit lnSpcReduction="10000"/>
          </a:bodyPr>
          <a:lstStyle/>
          <a:p>
            <a:pPr marL="82296" indent="0" algn="ctr">
              <a:buNone/>
            </a:pPr>
            <a:r>
              <a:rPr lang="ru-RU" dirty="0" smtClean="0"/>
              <a:t>Диакон возглашает на утрени «</a:t>
            </a:r>
            <a:r>
              <a:rPr lang="ru-RU" b="1" dirty="0" smtClean="0"/>
              <a:t>Спаси, Боже, люди Твоя</a:t>
            </a:r>
            <a:r>
              <a:rPr lang="ru-RU" dirty="0" smtClean="0"/>
              <a:t>»</a:t>
            </a:r>
            <a:endParaRPr lang="ru-RU" dirty="0"/>
          </a:p>
        </p:txBody>
      </p:sp>
      <p:pic>
        <p:nvPicPr>
          <p:cNvPr id="14339" name="Picture 3" descr="C:\Users\Василий\Desktop\библейско-богсловские курсы\13 лекция\fotor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368" y="1340768"/>
            <a:ext cx="7829128" cy="52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94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0"/>
            <a:ext cx="7498080" cy="2269232"/>
          </a:xfrm>
        </p:spPr>
        <p:txBody>
          <a:bodyPr>
            <a:normAutofit fontScale="70000" lnSpcReduction="20000"/>
          </a:bodyPr>
          <a:lstStyle/>
          <a:p>
            <a:pPr marL="82296" indent="0" algn="ctr">
              <a:buNone/>
            </a:pPr>
            <a:r>
              <a:rPr lang="ru-RU" b="1" dirty="0">
                <a:solidFill>
                  <a:srgbClr val="FF0000"/>
                </a:solidFill>
              </a:rPr>
              <a:t>Хор:</a:t>
            </a:r>
            <a:r>
              <a:rPr lang="ru-RU" b="1" dirty="0"/>
              <a:t> </a:t>
            </a:r>
            <a:r>
              <a:rPr lang="ru-RU" dirty="0"/>
              <a:t>Господи, </a:t>
            </a:r>
            <a:r>
              <a:rPr lang="ru-RU" dirty="0" smtClean="0"/>
              <a:t>помилуй (</a:t>
            </a:r>
            <a:r>
              <a:rPr lang="ru-RU" i="1" dirty="0" smtClean="0"/>
              <a:t>12 раз</a:t>
            </a:r>
            <a:r>
              <a:rPr lang="ru-RU" dirty="0" smtClean="0"/>
              <a:t>).</a:t>
            </a:r>
          </a:p>
          <a:p>
            <a:pPr marL="82296" indent="0" algn="ctr">
              <a:buNone/>
            </a:pPr>
            <a:r>
              <a:rPr lang="ru-RU" b="1" dirty="0">
                <a:solidFill>
                  <a:srgbClr val="FF0000"/>
                </a:solidFill>
              </a:rPr>
              <a:t>Священник </a:t>
            </a:r>
            <a:r>
              <a:rPr lang="ru-RU" dirty="0">
                <a:solidFill>
                  <a:srgbClr val="FF0000"/>
                </a:solidFill>
              </a:rPr>
              <a:t>возглашает:</a:t>
            </a:r>
            <a:r>
              <a:rPr lang="ru-RU" dirty="0"/>
              <a:t> По милости и щедротам и человеколюбию единородного Твоего Сына, с Которым благословен Ты, со </a:t>
            </a:r>
            <a:r>
              <a:rPr lang="ru-RU" dirty="0" err="1"/>
              <a:t>всесвятым</a:t>
            </a:r>
            <a:r>
              <a:rPr lang="ru-RU" dirty="0"/>
              <a:t> и благим и животворящим Твоим Духом, ныне и всегда и во веки веков</a:t>
            </a:r>
            <a:r>
              <a:rPr lang="ru-RU" dirty="0" smtClean="0"/>
              <a:t>.</a:t>
            </a:r>
          </a:p>
          <a:p>
            <a:pPr marL="82296" indent="0" algn="ctr">
              <a:buNone/>
            </a:pPr>
            <a:r>
              <a:rPr lang="ru-RU" b="1" dirty="0" smtClean="0">
                <a:solidFill>
                  <a:srgbClr val="FF0000"/>
                </a:solidFill>
              </a:rPr>
              <a:t>Хор: </a:t>
            </a:r>
            <a:r>
              <a:rPr lang="ru-RU" dirty="0" smtClean="0"/>
              <a:t>Аминь.</a:t>
            </a:r>
          </a:p>
          <a:p>
            <a:pPr marL="82296" indent="0" algn="just">
              <a:buNone/>
            </a:pPr>
            <a:endParaRPr lang="ru-RU" dirty="0"/>
          </a:p>
        </p:txBody>
      </p:sp>
      <p:pic>
        <p:nvPicPr>
          <p:cNvPr id="15363" name="Picture 3" descr="C:\Users\Василий\Desktop\библейско-богсловские курсы\13 лекция\fotor9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3471"/>
            <a:ext cx="7469088" cy="497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0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7498080" cy="1143000"/>
          </a:xfrm>
        </p:spPr>
        <p:txBody>
          <a:bodyPr/>
          <a:lstStyle/>
          <a:p>
            <a:pPr algn="ctr"/>
            <a:r>
              <a:rPr lang="ru-RU" dirty="0" smtClean="0"/>
              <a:t>Шестопсалмие</a:t>
            </a:r>
            <a:endParaRPr lang="ru-RU" dirty="0"/>
          </a:p>
        </p:txBody>
      </p:sp>
      <p:sp>
        <p:nvSpPr>
          <p:cNvPr id="3" name="Объект 2"/>
          <p:cNvSpPr>
            <a:spLocks noGrp="1"/>
          </p:cNvSpPr>
          <p:nvPr>
            <p:ph idx="1"/>
          </p:nvPr>
        </p:nvSpPr>
        <p:spPr>
          <a:xfrm>
            <a:off x="1115616" y="1052736"/>
            <a:ext cx="7818072" cy="5544616"/>
          </a:xfrm>
        </p:spPr>
        <p:txBody>
          <a:bodyPr>
            <a:normAutofit fontScale="62500" lnSpcReduction="20000"/>
          </a:bodyPr>
          <a:lstStyle/>
          <a:p>
            <a:pPr algn="just"/>
            <a:r>
              <a:rPr lang="ru-RU" b="1" dirty="0"/>
              <a:t>Слава в вышних Богу и на земле мир, среди людей – </a:t>
            </a:r>
            <a:r>
              <a:rPr lang="ru-RU" b="1" dirty="0" smtClean="0"/>
              <a:t>благоволение </a:t>
            </a:r>
            <a:r>
              <a:rPr lang="ru-RU" dirty="0" smtClean="0"/>
              <a:t>(Лк.2:14) (</a:t>
            </a:r>
            <a:r>
              <a:rPr lang="ru-RU" i="1" dirty="0" smtClean="0"/>
              <a:t>трижды</a:t>
            </a:r>
            <a:r>
              <a:rPr lang="ru-RU" dirty="0" smtClean="0"/>
              <a:t>).</a:t>
            </a:r>
          </a:p>
          <a:p>
            <a:pPr algn="just"/>
            <a:r>
              <a:rPr lang="ru-RU" b="1" dirty="0"/>
              <a:t>Господи, Ты откроешь уста мои и уста мои возвестят хвалу </a:t>
            </a:r>
            <a:r>
              <a:rPr lang="ru-RU" b="1" dirty="0" smtClean="0"/>
              <a:t>Твою </a:t>
            </a:r>
            <a:r>
              <a:rPr lang="ru-RU" dirty="0" smtClean="0"/>
              <a:t>(</a:t>
            </a:r>
            <a:r>
              <a:rPr lang="ru-RU" dirty="0" err="1" smtClean="0"/>
              <a:t>Пс</a:t>
            </a:r>
            <a:r>
              <a:rPr lang="ru-RU" dirty="0" smtClean="0"/>
              <a:t>. 50:17) (</a:t>
            </a:r>
            <a:r>
              <a:rPr lang="ru-RU" i="1" dirty="0" smtClean="0"/>
              <a:t>дважды</a:t>
            </a:r>
            <a:r>
              <a:rPr lang="ru-RU" dirty="0" smtClean="0"/>
              <a:t>).</a:t>
            </a:r>
          </a:p>
          <a:p>
            <a:pPr algn="just"/>
            <a:r>
              <a:rPr lang="ru-RU" b="1" dirty="0" err="1" smtClean="0"/>
              <a:t>Пс</a:t>
            </a:r>
            <a:r>
              <a:rPr lang="ru-RU" b="1" dirty="0" smtClean="0"/>
              <a:t>. 3, 37,62</a:t>
            </a:r>
            <a:r>
              <a:rPr lang="ru-RU" dirty="0" smtClean="0"/>
              <a:t>.</a:t>
            </a:r>
          </a:p>
          <a:p>
            <a:pPr algn="just"/>
            <a:r>
              <a:rPr lang="ru-RU" dirty="0" smtClean="0"/>
              <a:t> </a:t>
            </a:r>
            <a:r>
              <a:rPr lang="ru-RU" dirty="0" smtClean="0">
                <a:solidFill>
                  <a:srgbClr val="FF0000"/>
                </a:solidFill>
              </a:rPr>
              <a:t>Слава, и ныне; </a:t>
            </a:r>
            <a:r>
              <a:rPr lang="ru-RU" dirty="0" err="1" smtClean="0">
                <a:solidFill>
                  <a:srgbClr val="FF0000"/>
                </a:solidFill>
              </a:rPr>
              <a:t>аллилуия</a:t>
            </a:r>
            <a:r>
              <a:rPr lang="ru-RU" dirty="0" smtClean="0">
                <a:solidFill>
                  <a:srgbClr val="FF0000"/>
                </a:solidFill>
              </a:rPr>
              <a:t>: (трижды); Господи, помилуй (трижды); слава, и ныне:</a:t>
            </a:r>
          </a:p>
          <a:p>
            <a:pPr algn="just"/>
            <a:r>
              <a:rPr lang="ru-RU" b="1" dirty="0" err="1" smtClean="0"/>
              <a:t>Пс</a:t>
            </a:r>
            <a:r>
              <a:rPr lang="ru-RU" b="1" dirty="0" smtClean="0"/>
              <a:t>. 87, 102,142.</a:t>
            </a:r>
          </a:p>
          <a:p>
            <a:pPr algn="just"/>
            <a:r>
              <a:rPr lang="ru-RU" b="1" dirty="0" smtClean="0">
                <a:solidFill>
                  <a:srgbClr val="FF0000"/>
                </a:solidFill>
              </a:rPr>
              <a:t>Псалом 3:</a:t>
            </a:r>
          </a:p>
          <a:p>
            <a:pPr marL="82296" indent="0" algn="just">
              <a:buNone/>
            </a:pPr>
            <a:r>
              <a:rPr lang="ru-RU" dirty="0" smtClean="0"/>
              <a:t> </a:t>
            </a:r>
            <a:r>
              <a:rPr lang="ru-RU" b="1" dirty="0"/>
              <a:t>Господи, почему умножились теснящие меня? Многие восстают на меня, многие говорят душе моей: нет спасения ему в Боге его. Но Ты, Господи, заступник мой, слава моя, и Ты возносишь главу мою. Гласом моим я ко Господу воззвал, и Он услышал меня со святой горы Своей. Я уснул и спал; пробудился, ибо Господь защитит меня. Не убоюсь множеств людей, кругом нападающих на меня. Восстань, Господи, спаси меня, Боже мой, ибо Ты поразил всех враждующих против меня тщетно, зубы грешников Ты сокрушил. От Господа спасение и к народу Твоему – благословение </a:t>
            </a:r>
            <a:r>
              <a:rPr lang="ru-RU" b="1" dirty="0" smtClean="0"/>
              <a:t>Твоё.</a:t>
            </a:r>
          </a:p>
          <a:p>
            <a:pPr marL="82296" indent="0" algn="just">
              <a:buNone/>
            </a:pPr>
            <a:r>
              <a:rPr lang="ru-RU" b="1" dirty="0" smtClean="0"/>
              <a:t>Я </a:t>
            </a:r>
            <a:r>
              <a:rPr lang="ru-RU" b="1" dirty="0"/>
              <a:t>уснул и спал; пробудился, ибо Господь защитит меня.</a:t>
            </a:r>
          </a:p>
          <a:p>
            <a:pPr algn="just"/>
            <a:endParaRPr lang="ru-RU" dirty="0"/>
          </a:p>
        </p:txBody>
      </p:sp>
    </p:spTree>
    <p:extLst>
      <p:ext uri="{BB962C8B-B14F-4D97-AF65-F5344CB8AC3E}">
        <p14:creationId xmlns:p14="http://schemas.microsoft.com/office/powerpoint/2010/main" val="318400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52703" y="260648"/>
            <a:ext cx="7498080" cy="685056"/>
          </a:xfrm>
        </p:spPr>
        <p:txBody>
          <a:bodyPr>
            <a:normAutofit fontScale="70000" lnSpcReduction="20000"/>
          </a:bodyPr>
          <a:lstStyle/>
          <a:p>
            <a:pPr marL="82296" indent="0" algn="ctr">
              <a:buNone/>
            </a:pPr>
            <a:r>
              <a:rPr lang="ru-RU" dirty="0" smtClean="0"/>
              <a:t>Во время чтения Шестопсалмия священник в алтаре у престола читает ряд особых утренних молитв</a:t>
            </a:r>
            <a:endParaRPr lang="ru-RU" dirty="0"/>
          </a:p>
        </p:txBody>
      </p:sp>
      <p:pic>
        <p:nvPicPr>
          <p:cNvPr id="2050" name="Picture 2" descr="C:\Users\Василий\Desktop\библейско-богсловские курсы\13 лекция\fotor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829128" cy="52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8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7498080" cy="1143000"/>
          </a:xfrm>
        </p:spPr>
        <p:txBody>
          <a:bodyPr/>
          <a:lstStyle/>
          <a:p>
            <a:pPr algn="ctr"/>
            <a:r>
              <a:rPr lang="ru-RU" dirty="0" smtClean="0"/>
              <a:t>Молитвы утренние</a:t>
            </a:r>
            <a:endParaRPr lang="ru-RU" dirty="0"/>
          </a:p>
        </p:txBody>
      </p:sp>
      <p:sp>
        <p:nvSpPr>
          <p:cNvPr id="3" name="Объект 2"/>
          <p:cNvSpPr>
            <a:spLocks noGrp="1"/>
          </p:cNvSpPr>
          <p:nvPr>
            <p:ph idx="1"/>
          </p:nvPr>
        </p:nvSpPr>
        <p:spPr>
          <a:xfrm>
            <a:off x="1187624" y="1052736"/>
            <a:ext cx="7848872" cy="5592688"/>
          </a:xfrm>
        </p:spPr>
        <p:txBody>
          <a:bodyPr>
            <a:normAutofit fontScale="55000" lnSpcReduction="20000"/>
          </a:bodyPr>
          <a:lstStyle/>
          <a:p>
            <a:pPr marL="82296" indent="0" algn="ctr">
              <a:buNone/>
            </a:pPr>
            <a:r>
              <a:rPr lang="ru-RU" b="1" dirty="0" smtClean="0">
                <a:solidFill>
                  <a:srgbClr val="FF0000"/>
                </a:solidFill>
              </a:rPr>
              <a:t>Молитва 1: </a:t>
            </a:r>
          </a:p>
          <a:p>
            <a:pPr marL="82296" indent="457200" algn="just">
              <a:spcBef>
                <a:spcPts val="0"/>
              </a:spcBef>
              <a:buNone/>
            </a:pPr>
            <a:r>
              <a:rPr lang="ru-RU" dirty="0" smtClean="0"/>
              <a:t>Благодарим </a:t>
            </a:r>
            <a:r>
              <a:rPr lang="ru-RU" dirty="0"/>
              <a:t>Тебя, Господи Боже наш, поднявшего нас с лож наших и вложившего в уста наши слово хвалы, дабы поклоняться и призывать имя Твоё святое, и молимся, прибегая к Твоим щедротам, которые Ты всегда нам являл в нашей жизни. И ныне пошли помощь Твою стоящим пред лицом святой славы Твоей и ожидающим от Тебя многой милости, и дай им со страхом и любовью всегда Тебе служить, восхвалять, воспевать. поклоняться Твоей неизъяснимой благости.</a:t>
            </a:r>
          </a:p>
          <a:p>
            <a:pPr marL="82296" indent="457200" algn="just">
              <a:spcBef>
                <a:spcPts val="0"/>
              </a:spcBef>
              <a:buNone/>
            </a:pPr>
            <a:r>
              <a:rPr lang="ru-RU" dirty="0"/>
              <a:t>Ибо подобает Тебе вся слава, честь и поклонение, Отцу и Сыну и Святому Духу, ныне и всегда, и во веки веков. Аминь</a:t>
            </a:r>
            <a:r>
              <a:rPr lang="ru-RU" dirty="0" smtClean="0"/>
              <a:t>.</a:t>
            </a:r>
          </a:p>
          <a:p>
            <a:pPr marL="82296" indent="0" algn="ctr">
              <a:buNone/>
            </a:pPr>
            <a:endParaRPr lang="ru-RU" b="1" dirty="0" smtClean="0">
              <a:solidFill>
                <a:srgbClr val="FF0000"/>
              </a:solidFill>
            </a:endParaRPr>
          </a:p>
          <a:p>
            <a:pPr marL="82296" indent="0" algn="ctr">
              <a:buNone/>
            </a:pPr>
            <a:r>
              <a:rPr lang="ru-RU" b="1" dirty="0" smtClean="0">
                <a:solidFill>
                  <a:srgbClr val="FF0000"/>
                </a:solidFill>
              </a:rPr>
              <a:t>Молитва 12</a:t>
            </a:r>
            <a:r>
              <a:rPr lang="ru-RU" dirty="0" smtClean="0"/>
              <a:t>:</a:t>
            </a:r>
          </a:p>
          <a:p>
            <a:pPr marL="82296" indent="457200" algn="just">
              <a:spcBef>
                <a:spcPts val="0"/>
              </a:spcBef>
              <a:buNone/>
            </a:pPr>
            <a:r>
              <a:rPr lang="ru-RU" dirty="0"/>
              <a:t>Восхваляем, воспеваем, благословляем и благодарим Тебя, Боже отцов наших, за то, что удалил Ты тень ночную и показал нам снова свет дневной! Но умоляем Твою благость – будь милостив ко грехам нашим и прими моление наше по великому Твоему милосердию, ибо мы к Тебе прибегаем, милостивому и всесильному Богу. Зажги в сердцах наших истинное солнце правды Твоей, просвети наш ум и все чувства сохрани, чтобы, как днём благообразно ходя путем заповедей Твоих, мы достигли жизни вечной, – ибо у Тебя источник жизни, – и удостоились наслаждения неприступным Твоим светом.</a:t>
            </a:r>
          </a:p>
          <a:p>
            <a:pPr marL="82296" indent="457200" algn="just">
              <a:spcBef>
                <a:spcPts val="0"/>
              </a:spcBef>
              <a:buNone/>
            </a:pPr>
            <a:r>
              <a:rPr lang="ru-RU" dirty="0"/>
              <a:t>Ибо Ты – Бог наш, и Тебе славу воссылаем, Отцу и Сыну и Святому Духу, ныне и всегда, и во веки веков.</a:t>
            </a:r>
          </a:p>
          <a:p>
            <a:pPr marL="82296" indent="0" algn="just">
              <a:buNone/>
            </a:pPr>
            <a:endParaRPr lang="ru-RU" dirty="0"/>
          </a:p>
          <a:p>
            <a:pPr algn="just"/>
            <a:endParaRPr lang="ru-RU" dirty="0"/>
          </a:p>
        </p:txBody>
      </p:sp>
    </p:spTree>
    <p:extLst>
      <p:ext uri="{BB962C8B-B14F-4D97-AF65-F5344CB8AC3E}">
        <p14:creationId xmlns:p14="http://schemas.microsoft.com/office/powerpoint/2010/main" val="371870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8100392" cy="829072"/>
          </a:xfrm>
        </p:spPr>
        <p:txBody>
          <a:bodyPr>
            <a:noAutofit/>
          </a:bodyPr>
          <a:lstStyle/>
          <a:p>
            <a:pPr marL="82296" indent="0" algn="ctr">
              <a:lnSpc>
                <a:spcPct val="90000"/>
              </a:lnSpc>
              <a:buNone/>
            </a:pPr>
            <a:r>
              <a:rPr lang="ru-RU" sz="2200" b="1" dirty="0" smtClean="0"/>
              <a:t>При чтении четвертого (87) псалма Шестопсалмия священник выходит из алтаря и дочитывает утренние молитвы перед Царскими вратами.</a:t>
            </a:r>
            <a:endParaRPr lang="ru-RU" sz="2200" b="1" dirty="0"/>
          </a:p>
        </p:txBody>
      </p:sp>
      <p:pic>
        <p:nvPicPr>
          <p:cNvPr id="3074" name="Picture 2" descr="C:\Users\Василий\Desktop\библейско-богсловские курсы\13 лекция\fotor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7949710" cy="530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0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692696"/>
            <a:ext cx="7530040" cy="5760640"/>
          </a:xfrm>
        </p:spPr>
        <p:txBody>
          <a:bodyPr>
            <a:normAutofit fontScale="70000" lnSpcReduction="20000"/>
          </a:bodyPr>
          <a:lstStyle/>
          <a:p>
            <a:pPr marL="82296" indent="0" algn="just">
              <a:buNone/>
            </a:pPr>
            <a:r>
              <a:rPr lang="ru-RU" b="1" dirty="0" smtClean="0">
                <a:solidFill>
                  <a:srgbClr val="FF0000"/>
                </a:solidFill>
              </a:rPr>
              <a:t>Мирная </a:t>
            </a:r>
            <a:r>
              <a:rPr lang="ru-RU" b="1" dirty="0" err="1" smtClean="0">
                <a:solidFill>
                  <a:srgbClr val="FF0000"/>
                </a:solidFill>
              </a:rPr>
              <a:t>ектения</a:t>
            </a:r>
            <a:r>
              <a:rPr lang="ru-RU" b="1" dirty="0" smtClean="0">
                <a:solidFill>
                  <a:srgbClr val="FF0000"/>
                </a:solidFill>
              </a:rPr>
              <a:t>: </a:t>
            </a:r>
            <a:r>
              <a:rPr lang="ru-RU" b="1" dirty="0" smtClean="0"/>
              <a:t>«Миром Господу помолимся».</a:t>
            </a:r>
          </a:p>
          <a:p>
            <a:pPr marL="82296" indent="0" algn="just">
              <a:buNone/>
            </a:pPr>
            <a:r>
              <a:rPr lang="ru-RU" b="1" dirty="0" smtClean="0">
                <a:solidFill>
                  <a:srgbClr val="FF0000"/>
                </a:solidFill>
              </a:rPr>
              <a:t>Возглас священника: </a:t>
            </a:r>
            <a:r>
              <a:rPr lang="ru-RU" b="1" dirty="0"/>
              <a:t>Ибо подобает Тебе вся слава, честь и поклонение, Отцу и Сыну и Святому Духу, ныне и всегда, и во веки веков.</a:t>
            </a:r>
            <a:endParaRPr lang="ru-RU" b="1" dirty="0" smtClean="0"/>
          </a:p>
          <a:p>
            <a:pPr marL="82296" indent="0" algn="just">
              <a:buNone/>
            </a:pPr>
            <a:r>
              <a:rPr lang="ru-RU" b="1" dirty="0" smtClean="0">
                <a:solidFill>
                  <a:srgbClr val="FF0000"/>
                </a:solidFill>
              </a:rPr>
              <a:t>Затем диакон </a:t>
            </a:r>
            <a:r>
              <a:rPr lang="ru-RU" b="1" dirty="0" smtClean="0">
                <a:solidFill>
                  <a:srgbClr val="FF0000"/>
                </a:solidFill>
              </a:rPr>
              <a:t>возглашает:</a:t>
            </a:r>
          </a:p>
          <a:p>
            <a:pPr marL="82296" indent="0" algn="just">
              <a:buNone/>
            </a:pPr>
            <a:r>
              <a:rPr lang="ru-RU" b="1" dirty="0" smtClean="0"/>
              <a:t> </a:t>
            </a:r>
            <a:r>
              <a:rPr lang="ru-RU" b="1" dirty="0"/>
              <a:t>Бог – Господь, и Он явился нам; благословен Грядущий во имя </a:t>
            </a:r>
            <a:r>
              <a:rPr lang="ru-RU" b="1" dirty="0" smtClean="0"/>
              <a:t>Господне.</a:t>
            </a:r>
          </a:p>
          <a:p>
            <a:pPr marL="82296" indent="0" algn="just">
              <a:buNone/>
            </a:pPr>
            <a:r>
              <a:rPr lang="ru-RU" b="1" dirty="0" smtClean="0">
                <a:solidFill>
                  <a:srgbClr val="FF0000"/>
                </a:solidFill>
              </a:rPr>
              <a:t>Стих: </a:t>
            </a:r>
            <a:r>
              <a:rPr lang="ru-RU" b="1" dirty="0"/>
              <a:t>Прославляйте Господа, ибо Он благ, ибо вовек милость Его</a:t>
            </a:r>
            <a:r>
              <a:rPr lang="ru-RU" b="1" dirty="0" smtClean="0"/>
              <a:t>.</a:t>
            </a:r>
          </a:p>
          <a:p>
            <a:pPr marL="82296" indent="0" algn="just">
              <a:buNone/>
            </a:pPr>
            <a:r>
              <a:rPr lang="ru-RU" b="1" dirty="0" smtClean="0">
                <a:solidFill>
                  <a:srgbClr val="FF0000"/>
                </a:solidFill>
              </a:rPr>
              <a:t>Стих: </a:t>
            </a:r>
            <a:r>
              <a:rPr lang="ru-RU" b="1" dirty="0" smtClean="0"/>
              <a:t>Обступив</a:t>
            </a:r>
            <a:r>
              <a:rPr lang="ru-RU" b="1" dirty="0"/>
              <a:t>, окружили меня, но я именем Господним воспротивился им</a:t>
            </a:r>
            <a:r>
              <a:rPr lang="ru-RU" b="1" dirty="0" smtClean="0"/>
              <a:t>.</a:t>
            </a:r>
          </a:p>
          <a:p>
            <a:pPr marL="82296" indent="0" algn="just">
              <a:buNone/>
            </a:pPr>
            <a:r>
              <a:rPr lang="ru-RU" b="1" dirty="0" smtClean="0">
                <a:solidFill>
                  <a:srgbClr val="FF0000"/>
                </a:solidFill>
              </a:rPr>
              <a:t>Стих:</a:t>
            </a:r>
            <a:r>
              <a:rPr lang="ru-RU" b="1" dirty="0" smtClean="0"/>
              <a:t> </a:t>
            </a:r>
            <a:r>
              <a:rPr lang="ru-RU" b="1" dirty="0"/>
              <a:t>Не умру, но буду жить и возвещу дела Господни</a:t>
            </a:r>
            <a:r>
              <a:rPr lang="ru-RU" b="1" dirty="0" smtClean="0"/>
              <a:t>.</a:t>
            </a:r>
          </a:p>
          <a:p>
            <a:pPr marL="82296" indent="0" algn="just">
              <a:buNone/>
            </a:pPr>
            <a:r>
              <a:rPr lang="ru-RU" b="1" dirty="0" smtClean="0">
                <a:solidFill>
                  <a:srgbClr val="FF0000"/>
                </a:solidFill>
              </a:rPr>
              <a:t>Стих: </a:t>
            </a:r>
            <a:r>
              <a:rPr lang="ru-RU" b="1" dirty="0"/>
              <a:t> Камень, который отвергли строители, он оказался во главе угла: от Господа это было, и дивно в очах </a:t>
            </a:r>
            <a:r>
              <a:rPr lang="ru-RU" b="1" dirty="0" smtClean="0"/>
              <a:t>наших </a:t>
            </a:r>
            <a:r>
              <a:rPr lang="ru-RU" i="1" dirty="0" smtClean="0"/>
              <a:t>(</a:t>
            </a:r>
            <a:r>
              <a:rPr lang="ru-RU" i="1" dirty="0" err="1" smtClean="0"/>
              <a:t>Пс</a:t>
            </a:r>
            <a:r>
              <a:rPr lang="ru-RU" i="1" dirty="0" smtClean="0"/>
              <a:t>. </a:t>
            </a:r>
            <a:r>
              <a:rPr lang="ru-RU" i="1" dirty="0"/>
              <a:t>117:27А, 26А, 1, 11, 17, </a:t>
            </a:r>
            <a:r>
              <a:rPr lang="ru-RU" i="1" dirty="0" smtClean="0"/>
              <a:t>22–23).</a:t>
            </a:r>
          </a:p>
          <a:p>
            <a:pPr marL="82296" indent="0" algn="just">
              <a:buNone/>
            </a:pPr>
            <a:r>
              <a:rPr lang="ru-RU" b="1" dirty="0" smtClean="0">
                <a:solidFill>
                  <a:srgbClr val="FF0000"/>
                </a:solidFill>
              </a:rPr>
              <a:t>Хор после каждого стиха повторяет:</a:t>
            </a:r>
            <a:r>
              <a:rPr lang="ru-RU" b="1" dirty="0" smtClean="0"/>
              <a:t> Бог </a:t>
            </a:r>
            <a:r>
              <a:rPr lang="ru-RU" b="1" dirty="0"/>
              <a:t>– Господь, и Он явился нам; благословен Грядущий во имя </a:t>
            </a:r>
            <a:r>
              <a:rPr lang="ru-RU" b="1" dirty="0" smtClean="0"/>
              <a:t>Господне.</a:t>
            </a:r>
          </a:p>
          <a:p>
            <a:pPr marL="82296" indent="0" algn="just">
              <a:buNone/>
            </a:pPr>
            <a:endParaRPr lang="ru-RU" b="1" dirty="0"/>
          </a:p>
          <a:p>
            <a:pPr marL="82296" indent="0" algn="just">
              <a:buNone/>
            </a:pPr>
            <a:endParaRPr lang="ru-RU" b="1" dirty="0" smtClean="0"/>
          </a:p>
          <a:p>
            <a:pPr marL="82296" indent="0" algn="just">
              <a:buNone/>
            </a:pPr>
            <a:endParaRPr lang="ru-RU" b="1" dirty="0"/>
          </a:p>
        </p:txBody>
      </p:sp>
    </p:spTree>
    <p:extLst>
      <p:ext uri="{BB962C8B-B14F-4D97-AF65-F5344CB8AC3E}">
        <p14:creationId xmlns:p14="http://schemas.microsoft.com/office/powerpoint/2010/main" val="47263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692696"/>
            <a:ext cx="7498080" cy="5688632"/>
          </a:xfrm>
        </p:spPr>
        <p:txBody>
          <a:bodyPr>
            <a:normAutofit fontScale="62500" lnSpcReduction="20000"/>
          </a:bodyPr>
          <a:lstStyle/>
          <a:p>
            <a:pPr indent="457200" algn="just">
              <a:lnSpc>
                <a:spcPct val="120000"/>
              </a:lnSpc>
              <a:buNone/>
            </a:pPr>
            <a:r>
              <a:rPr lang="ru-RU" dirty="0" smtClean="0"/>
              <a:t>Затем поются тропари (тропари на «Бог Господь»): тропарь праздника (дважды), Слава, и ныне: </a:t>
            </a:r>
            <a:r>
              <a:rPr lang="ru-RU" dirty="0" err="1" smtClean="0"/>
              <a:t>Богородичен</a:t>
            </a:r>
            <a:r>
              <a:rPr lang="ru-RU" dirty="0" smtClean="0"/>
              <a:t>.</a:t>
            </a:r>
          </a:p>
          <a:p>
            <a:pPr marL="82296" indent="457200" algn="just">
              <a:lnSpc>
                <a:spcPct val="120000"/>
              </a:lnSpc>
              <a:buNone/>
            </a:pPr>
            <a:endParaRPr lang="ru-RU" dirty="0" smtClean="0"/>
          </a:p>
          <a:p>
            <a:pPr marL="82296" indent="457200" algn="ctr">
              <a:lnSpc>
                <a:spcPct val="120000"/>
              </a:lnSpc>
              <a:buNone/>
            </a:pPr>
            <a:r>
              <a:rPr lang="ru-RU" b="1" dirty="0" smtClean="0">
                <a:solidFill>
                  <a:srgbClr val="FF0000"/>
                </a:solidFill>
              </a:rPr>
              <a:t>Воскресный тропарь 1 гласа:</a:t>
            </a:r>
          </a:p>
          <a:p>
            <a:pPr marL="82296" indent="457200" algn="just">
              <a:lnSpc>
                <a:spcPct val="120000"/>
              </a:lnSpc>
              <a:buNone/>
            </a:pPr>
            <a:r>
              <a:rPr lang="ru-RU" b="1" dirty="0" smtClean="0"/>
              <a:t>Хотя </a:t>
            </a:r>
            <a:r>
              <a:rPr lang="ru-RU" b="1" dirty="0"/>
              <a:t>камень был опечатан </a:t>
            </a:r>
            <a:r>
              <a:rPr lang="ru-RU" b="1" dirty="0" smtClean="0"/>
              <a:t>иудеями, и </a:t>
            </a:r>
            <a:r>
              <a:rPr lang="ru-RU" b="1" dirty="0"/>
              <a:t>воины стерегли пречистое тело </a:t>
            </a:r>
            <a:r>
              <a:rPr lang="ru-RU" b="1" dirty="0" smtClean="0"/>
              <a:t>Твое, воскрес </a:t>
            </a:r>
            <a:r>
              <a:rPr lang="ru-RU" b="1" dirty="0"/>
              <a:t>Ты в третий день, Спаситель</a:t>
            </a:r>
            <a:r>
              <a:rPr lang="ru-RU" b="1" dirty="0" smtClean="0"/>
              <a:t>, </a:t>
            </a:r>
            <a:r>
              <a:rPr lang="ru-RU" b="1" dirty="0"/>
              <a:t>даруя миру жизнь</a:t>
            </a:r>
            <a:r>
              <a:rPr lang="ru-RU" b="1" dirty="0" smtClean="0"/>
              <a:t>. </a:t>
            </a:r>
            <a:r>
              <a:rPr lang="ru-RU" b="1" dirty="0"/>
              <a:t>Потому Силы небесные взывали к Тебе, Податель жизни</a:t>
            </a:r>
            <a:r>
              <a:rPr lang="ru-RU" b="1" dirty="0" smtClean="0"/>
              <a:t>: </a:t>
            </a:r>
            <a:r>
              <a:rPr lang="ru-RU" b="1" dirty="0"/>
              <a:t>"Слава воскресению Твоему, Христе</a:t>
            </a:r>
            <a:r>
              <a:rPr lang="ru-RU" b="1" dirty="0" smtClean="0"/>
              <a:t>; </a:t>
            </a:r>
            <a:r>
              <a:rPr lang="ru-RU" b="1" dirty="0"/>
              <a:t>слава Царству </a:t>
            </a:r>
            <a:r>
              <a:rPr lang="ru-RU" b="1" dirty="0" smtClean="0"/>
              <a:t>Твоему; слава </a:t>
            </a:r>
            <a:r>
              <a:rPr lang="ru-RU" b="1" dirty="0"/>
              <a:t>промыслу Твоему, Единый Человеколюбец</a:t>
            </a:r>
            <a:r>
              <a:rPr lang="ru-RU" b="1" dirty="0" smtClean="0"/>
              <a:t>! </a:t>
            </a:r>
            <a:r>
              <a:rPr lang="ru-RU" i="1" dirty="0" smtClean="0"/>
              <a:t>(Дважды).</a:t>
            </a:r>
          </a:p>
          <a:p>
            <a:pPr marL="82296" indent="457200" algn="just">
              <a:lnSpc>
                <a:spcPct val="120000"/>
              </a:lnSpc>
              <a:buNone/>
            </a:pPr>
            <a:r>
              <a:rPr lang="ru-RU" b="1" dirty="0">
                <a:solidFill>
                  <a:srgbClr val="FF0000"/>
                </a:solidFill>
              </a:rPr>
              <a:t>Слава, и ныне, </a:t>
            </a:r>
            <a:r>
              <a:rPr lang="ru-RU" b="1" dirty="0" err="1">
                <a:solidFill>
                  <a:srgbClr val="FF0000"/>
                </a:solidFill>
              </a:rPr>
              <a:t>Богородичен</a:t>
            </a:r>
            <a:r>
              <a:rPr lang="ru-RU" b="1" dirty="0"/>
              <a:t>:</a:t>
            </a:r>
            <a:r>
              <a:rPr lang="ru-RU" dirty="0"/>
              <a:t> </a:t>
            </a:r>
            <a:r>
              <a:rPr lang="ru-RU" b="1" dirty="0"/>
              <a:t>Гавриил возгласил Тебе, Дева, "Радуйся</a:t>
            </a:r>
            <a:r>
              <a:rPr lang="ru-RU" b="1" dirty="0" smtClean="0"/>
              <a:t>", </a:t>
            </a:r>
            <a:r>
              <a:rPr lang="ru-RU" b="1" dirty="0"/>
              <a:t>и с тем возгласом воплощался всех </a:t>
            </a:r>
            <a:r>
              <a:rPr lang="ru-RU" b="1" dirty="0" smtClean="0"/>
              <a:t>Владыка </a:t>
            </a:r>
            <a:r>
              <a:rPr lang="ru-RU" b="1" dirty="0"/>
              <a:t>в Тебе, святом Ковчеге</a:t>
            </a:r>
            <a:r>
              <a:rPr lang="ru-RU" b="1" dirty="0" smtClean="0"/>
              <a:t>, </a:t>
            </a:r>
            <a:r>
              <a:rPr lang="ru-RU" b="1" dirty="0"/>
              <a:t>как сказал праведный Давид. </a:t>
            </a:r>
            <a:r>
              <a:rPr lang="ru-RU" b="1" dirty="0" smtClean="0"/>
              <a:t>Явилась </a:t>
            </a:r>
            <a:r>
              <a:rPr lang="ru-RU" b="1" dirty="0"/>
              <a:t>Ты пространнее небес</a:t>
            </a:r>
            <a:r>
              <a:rPr lang="ru-RU" b="1" dirty="0" smtClean="0"/>
              <a:t>, </a:t>
            </a:r>
            <a:r>
              <a:rPr lang="ru-RU" b="1" dirty="0"/>
              <a:t>носив Создателя Твоего. </a:t>
            </a:r>
            <a:r>
              <a:rPr lang="ru-RU" b="1" dirty="0" smtClean="0"/>
              <a:t>Слава </a:t>
            </a:r>
            <a:r>
              <a:rPr lang="ru-RU" b="1" dirty="0"/>
              <a:t>Вселившемуся в Тебя; </a:t>
            </a:r>
            <a:r>
              <a:rPr lang="ru-RU" b="1" dirty="0" smtClean="0"/>
              <a:t>слава </a:t>
            </a:r>
            <a:r>
              <a:rPr lang="ru-RU" b="1" dirty="0"/>
              <a:t>Происшедшему из Тебя</a:t>
            </a:r>
            <a:r>
              <a:rPr lang="ru-RU" b="1" dirty="0" smtClean="0"/>
              <a:t>; </a:t>
            </a:r>
            <a:r>
              <a:rPr lang="ru-RU" b="1" dirty="0"/>
              <a:t>слава Освободившему нас рождением от Тебя.</a:t>
            </a:r>
            <a:endParaRPr lang="ru-RU" b="1" dirty="0" smtClean="0"/>
          </a:p>
          <a:p>
            <a:pPr indent="457200" algn="just">
              <a:lnSpc>
                <a:spcPct val="120000"/>
              </a:lnSpc>
            </a:pPr>
            <a:endParaRPr lang="ru-RU" dirty="0"/>
          </a:p>
        </p:txBody>
      </p:sp>
    </p:spTree>
    <p:extLst>
      <p:ext uri="{BB962C8B-B14F-4D97-AF65-F5344CB8AC3E}">
        <p14:creationId xmlns:p14="http://schemas.microsoft.com/office/powerpoint/2010/main" val="331840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smtClean="0"/>
              <a:t>После тропарей читается (</a:t>
            </a:r>
            <a:r>
              <a:rPr lang="ru-RU" dirty="0" err="1" smtClean="0"/>
              <a:t>стихословится</a:t>
            </a:r>
            <a:r>
              <a:rPr lang="ru-RU" dirty="0" smtClean="0"/>
              <a:t>) 2 и 3 кафизма. </a:t>
            </a:r>
          </a:p>
          <a:p>
            <a:r>
              <a:rPr lang="ru-RU" dirty="0" smtClean="0"/>
              <a:t>Каждая кафизма разделяется на три части (Славы), то есть после каждой части читается/поется </a:t>
            </a:r>
            <a:r>
              <a:rPr lang="ru-RU" b="1" dirty="0" smtClean="0"/>
              <a:t>Слава, и ныне</a:t>
            </a:r>
            <a:r>
              <a:rPr lang="ru-RU" dirty="0" smtClean="0"/>
              <a:t>; </a:t>
            </a:r>
            <a:r>
              <a:rPr lang="ru-RU" b="1" dirty="0" err="1" smtClean="0"/>
              <a:t>Аллилуия</a:t>
            </a:r>
            <a:r>
              <a:rPr lang="ru-RU" b="1" dirty="0" smtClean="0"/>
              <a:t>, </a:t>
            </a:r>
            <a:r>
              <a:rPr lang="ru-RU" b="1" dirty="0" err="1" smtClean="0"/>
              <a:t>аллилуия</a:t>
            </a:r>
            <a:r>
              <a:rPr lang="ru-RU" b="1" dirty="0" smtClean="0"/>
              <a:t>, </a:t>
            </a:r>
            <a:r>
              <a:rPr lang="ru-RU" b="1" dirty="0" err="1" smtClean="0"/>
              <a:t>алилуия</a:t>
            </a:r>
            <a:r>
              <a:rPr lang="ru-RU" b="1" dirty="0" smtClean="0"/>
              <a:t>, слава Тебе, Боже </a:t>
            </a:r>
            <a:r>
              <a:rPr lang="ru-RU" dirty="0" smtClean="0"/>
              <a:t>(</a:t>
            </a:r>
            <a:r>
              <a:rPr lang="ru-RU" i="1" dirty="0" smtClean="0"/>
              <a:t>трижды</a:t>
            </a:r>
            <a:r>
              <a:rPr lang="ru-RU" dirty="0" smtClean="0"/>
              <a:t>); </a:t>
            </a:r>
            <a:r>
              <a:rPr lang="ru-RU" b="1" dirty="0" smtClean="0"/>
              <a:t>Господи, помилуй</a:t>
            </a:r>
            <a:r>
              <a:rPr lang="ru-RU" dirty="0" smtClean="0"/>
              <a:t> (</a:t>
            </a:r>
            <a:r>
              <a:rPr lang="ru-RU" i="1" dirty="0" smtClean="0"/>
              <a:t>трижды</a:t>
            </a:r>
            <a:r>
              <a:rPr lang="ru-RU" dirty="0" smtClean="0"/>
              <a:t>); </a:t>
            </a:r>
            <a:r>
              <a:rPr lang="ru-RU" b="1" dirty="0" smtClean="0"/>
              <a:t>Слава, и ныне:</a:t>
            </a:r>
          </a:p>
          <a:p>
            <a:r>
              <a:rPr lang="ru-RU" dirty="0" smtClean="0"/>
              <a:t>После каждой кафизмы произносится Малая </a:t>
            </a:r>
            <a:r>
              <a:rPr lang="ru-RU" dirty="0" err="1" smtClean="0"/>
              <a:t>ектения</a:t>
            </a:r>
            <a:r>
              <a:rPr lang="ru-RU" dirty="0" smtClean="0"/>
              <a:t> и читаются </a:t>
            </a:r>
            <a:r>
              <a:rPr lang="ru-RU" b="1" dirty="0" err="1" smtClean="0"/>
              <a:t>седальны</a:t>
            </a:r>
            <a:r>
              <a:rPr lang="ru-RU" dirty="0" smtClean="0"/>
              <a:t> (</a:t>
            </a:r>
            <a:r>
              <a:rPr lang="ru-RU" dirty="0" err="1" smtClean="0"/>
              <a:t>седальны</a:t>
            </a:r>
            <a:r>
              <a:rPr lang="ru-RU" dirty="0" smtClean="0"/>
              <a:t> по </a:t>
            </a:r>
            <a:r>
              <a:rPr lang="ru-RU" dirty="0" err="1" smtClean="0"/>
              <a:t>стихословии</a:t>
            </a:r>
            <a:r>
              <a:rPr lang="ru-RU" dirty="0" smtClean="0"/>
              <a:t>).</a:t>
            </a:r>
          </a:p>
          <a:p>
            <a:endParaRPr lang="ru-RU" dirty="0"/>
          </a:p>
        </p:txBody>
      </p:sp>
    </p:spTree>
    <p:extLst>
      <p:ext uri="{BB962C8B-B14F-4D97-AF65-F5344CB8AC3E}">
        <p14:creationId xmlns:p14="http://schemas.microsoft.com/office/powerpoint/2010/main" val="2232188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TotalTime>
  <Words>1573</Words>
  <Application>Microsoft Office PowerPoint</Application>
  <PresentationFormat>Экран (4:3)</PresentationFormat>
  <Paragraphs>127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Солнцестояние</vt:lpstr>
      <vt:lpstr>Лекция 13. Всенощное Бдение. Утреня.</vt:lpstr>
      <vt:lpstr>Презентация PowerPoint</vt:lpstr>
      <vt:lpstr>Шестопсалмие</vt:lpstr>
      <vt:lpstr>Презентация PowerPoint</vt:lpstr>
      <vt:lpstr>Молитвы утренние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Воскресные тропари «по непорочных»</vt:lpstr>
      <vt:lpstr>Презентация PowerPoint</vt:lpstr>
      <vt:lpstr>Антифоны степенны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Воскресение Христово видевше…</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13. Всенощное Бдение. Утреня.</dc:title>
  <dc:creator>Василий</dc:creator>
  <cp:lastModifiedBy>Василий</cp:lastModifiedBy>
  <cp:revision>26</cp:revision>
  <dcterms:created xsi:type="dcterms:W3CDTF">2014-01-26T09:57:55Z</dcterms:created>
  <dcterms:modified xsi:type="dcterms:W3CDTF">2014-02-06T12:46:36Z</dcterms:modified>
</cp:coreProperties>
</file>