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5" r:id="rId14"/>
    <p:sldId id="267" r:id="rId15"/>
    <p:sldId id="268" r:id="rId16"/>
    <p:sldId id="269" r:id="rId17"/>
    <p:sldId id="270" r:id="rId18"/>
    <p:sldId id="277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386" y="-168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12F27-025A-4D81-A519-7DD7AD0D0778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9DFBC-68D4-40F5-9984-C2515DB8B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853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9DFBC-68D4-40F5-9984-C2515DB8BB97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8322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916832"/>
            <a:ext cx="8352928" cy="367240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/>
              <a:t>Лекция 9. Литургия верных (продолжение)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414185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663" y="10525"/>
            <a:ext cx="9144000" cy="161736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Священник </a:t>
            </a:r>
            <a:r>
              <a:rPr lang="ru-RU" sz="2000" dirty="0" smtClean="0">
                <a:solidFill>
                  <a:srgbClr val="FF0000"/>
                </a:solidFill>
              </a:rPr>
              <a:t>(тайно):</a:t>
            </a:r>
            <a:r>
              <a:rPr lang="ru-RU" sz="2000" b="1" dirty="0"/>
              <a:t> </a:t>
            </a:r>
            <a:r>
              <a:rPr lang="ru-RU" sz="2000" b="1" dirty="0">
                <a:solidFill>
                  <a:schemeClr val="tx1"/>
                </a:solidFill>
              </a:rPr>
              <a:t>Также и чашу после вечери, говоря</a:t>
            </a:r>
            <a:r>
              <a:rPr lang="ru-RU" sz="2000" dirty="0" smtClean="0">
                <a:solidFill>
                  <a:schemeClr val="tx1"/>
                </a:solidFill>
              </a:rPr>
              <a:t>:</a:t>
            </a:r>
          </a:p>
          <a:p>
            <a:pPr marL="45720" indent="0" algn="ctr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Возглашает:</a:t>
            </a:r>
            <a:r>
              <a:rPr lang="ru-RU" sz="2000" dirty="0" smtClean="0"/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Пийте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от </a:t>
            </a:r>
            <a:r>
              <a:rPr lang="ru-RU" sz="2000" b="1" dirty="0" err="1">
                <a:solidFill>
                  <a:schemeClr val="tx1"/>
                </a:solidFill>
              </a:rPr>
              <a:t>Нея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вси</a:t>
            </a:r>
            <a:r>
              <a:rPr lang="ru-RU" sz="2000" b="1" dirty="0">
                <a:solidFill>
                  <a:schemeClr val="tx1"/>
                </a:solidFill>
              </a:rPr>
              <a:t>, Сия есть Кровь Моя </a:t>
            </a:r>
            <a:r>
              <a:rPr lang="ru-RU" sz="2000" b="1" dirty="0" err="1">
                <a:solidFill>
                  <a:schemeClr val="tx1"/>
                </a:solidFill>
              </a:rPr>
              <a:t>Новаго</a:t>
            </a:r>
            <a:r>
              <a:rPr lang="ru-RU" sz="2000" b="1" dirty="0">
                <a:solidFill>
                  <a:schemeClr val="tx1"/>
                </a:solidFill>
              </a:rPr>
              <a:t> Завета, </a:t>
            </a:r>
            <a:r>
              <a:rPr lang="ru-RU" sz="2000" b="1" dirty="0" err="1">
                <a:solidFill>
                  <a:schemeClr val="tx1"/>
                </a:solidFill>
              </a:rPr>
              <a:t>Яже</a:t>
            </a:r>
            <a:r>
              <a:rPr lang="ru-RU" sz="2000" b="1" dirty="0">
                <a:solidFill>
                  <a:schemeClr val="tx1"/>
                </a:solidFill>
              </a:rPr>
              <a:t> за вы и за </a:t>
            </a:r>
            <a:r>
              <a:rPr lang="ru-RU" sz="2000" b="1" dirty="0" err="1">
                <a:solidFill>
                  <a:schemeClr val="tx1"/>
                </a:solidFill>
              </a:rPr>
              <a:t>многи</a:t>
            </a:r>
            <a:r>
              <a:rPr lang="ru-RU" sz="2000" b="1" dirty="0">
                <a:solidFill>
                  <a:schemeClr val="tx1"/>
                </a:solidFill>
              </a:rPr>
              <a:t> изливаемая во оставление грехов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</a:p>
          <a:p>
            <a:pPr marL="45720" indent="0" algn="ctr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Хор: </a:t>
            </a:r>
            <a:r>
              <a:rPr lang="ru-RU" sz="2000" b="1" dirty="0" smtClean="0">
                <a:solidFill>
                  <a:schemeClr val="tx1"/>
                </a:solidFill>
              </a:rPr>
              <a:t>Аминь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122" name="Picture 2" descr="C:\Users\Василий\Desktop\библейско-богсловские курсы\лекция 9\fotor65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38886"/>
            <a:ext cx="7954094" cy="530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677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2261" y="0"/>
            <a:ext cx="9144000" cy="1617360"/>
          </a:xfrm>
        </p:spPr>
        <p:txBody>
          <a:bodyPr>
            <a:normAutofit fontScale="92500"/>
          </a:bodyPr>
          <a:lstStyle/>
          <a:p>
            <a:pPr marL="45720" indent="0" algn="just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Священник </a:t>
            </a:r>
            <a:r>
              <a:rPr lang="ru-RU" sz="1800" dirty="0" smtClean="0">
                <a:solidFill>
                  <a:srgbClr val="FF0000"/>
                </a:solidFill>
              </a:rPr>
              <a:t>тайно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 smtClean="0">
                <a:solidFill>
                  <a:srgbClr val="FF0000"/>
                </a:solidFill>
              </a:rPr>
              <a:t>читает молитву «</a:t>
            </a:r>
            <a:r>
              <a:rPr lang="ru-RU" sz="1800" b="1" dirty="0" smtClean="0">
                <a:solidFill>
                  <a:srgbClr val="FF0000"/>
                </a:solidFill>
              </a:rPr>
              <a:t>Воспоминания</a:t>
            </a:r>
            <a:r>
              <a:rPr lang="ru-RU" sz="1800" dirty="0" smtClean="0">
                <a:solidFill>
                  <a:srgbClr val="FF0000"/>
                </a:solidFill>
              </a:rPr>
              <a:t>»:</a:t>
            </a:r>
            <a:r>
              <a:rPr lang="ru-RU" sz="1800" b="1" dirty="0"/>
              <a:t> </a:t>
            </a:r>
            <a:r>
              <a:rPr lang="ru-RU" sz="1800" b="1" dirty="0">
                <a:solidFill>
                  <a:schemeClr val="tx1"/>
                </a:solidFill>
              </a:rPr>
              <a:t>Воспоминая же эту спасительную заповедь и все, ради нас совершившееся: крест, гроб, воскресение на третий день, на небеса восхождение, по правую руку сидение, второе и славное пришествие вновь</a:t>
            </a:r>
            <a:r>
              <a:rPr lang="ru-RU" sz="1800" b="1" dirty="0" smtClean="0">
                <a:solidFill>
                  <a:schemeClr val="tx1"/>
                </a:solidFill>
              </a:rPr>
              <a:t>.</a:t>
            </a:r>
          </a:p>
          <a:p>
            <a:pPr marL="45720" indent="0" algn="just">
              <a:buNone/>
            </a:pPr>
            <a:r>
              <a:rPr lang="ru-RU" sz="1800" dirty="0" smtClean="0"/>
              <a:t>Затем, возвышая голос, произносит</a:t>
            </a:r>
            <a:r>
              <a:rPr lang="ru-RU" sz="1800" b="1" dirty="0" smtClean="0"/>
              <a:t>:</a:t>
            </a:r>
            <a:r>
              <a:rPr lang="ru-RU" sz="1800" dirty="0"/>
              <a:t> </a:t>
            </a:r>
            <a:r>
              <a:rPr lang="ru-RU" sz="1800" b="1" dirty="0">
                <a:solidFill>
                  <a:schemeClr val="tx1"/>
                </a:solidFill>
              </a:rPr>
              <a:t>Твоё от Твоих Тебе принося о всём и за всё.</a:t>
            </a:r>
          </a:p>
        </p:txBody>
      </p:sp>
      <p:pic>
        <p:nvPicPr>
          <p:cNvPr id="6146" name="Picture 2" descr="C:\Users\Василий\Desktop\библейско-богсловские курсы\лекция 9\fotor65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354" y="1606657"/>
            <a:ext cx="7810078" cy="520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600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>
                <a:solidFill>
                  <a:srgbClr val="FF0000"/>
                </a:solidFill>
              </a:rPr>
              <a:t>Хор:</a:t>
            </a:r>
            <a:r>
              <a:rPr lang="ru-RU" b="1" dirty="0"/>
              <a:t> </a:t>
            </a:r>
            <a:r>
              <a:rPr lang="ru-RU" b="1" dirty="0">
                <a:solidFill>
                  <a:schemeClr val="tx1"/>
                </a:solidFill>
              </a:rPr>
              <a:t>Тебя воспеваем, </a:t>
            </a:r>
            <a:r>
              <a:rPr lang="ru-RU" b="1" dirty="0" smtClean="0">
                <a:solidFill>
                  <a:schemeClr val="tx1"/>
                </a:solidFill>
              </a:rPr>
              <a:t>Тебя </a:t>
            </a:r>
            <a:r>
              <a:rPr lang="ru-RU" b="1" dirty="0">
                <a:solidFill>
                  <a:schemeClr val="tx1"/>
                </a:solidFill>
              </a:rPr>
              <a:t>благословляем, </a:t>
            </a:r>
            <a:r>
              <a:rPr lang="ru-RU" b="1" dirty="0" smtClean="0">
                <a:solidFill>
                  <a:schemeClr val="tx1"/>
                </a:solidFill>
              </a:rPr>
              <a:t>Тебя </a:t>
            </a:r>
            <a:r>
              <a:rPr lang="ru-RU" b="1" dirty="0">
                <a:solidFill>
                  <a:schemeClr val="tx1"/>
                </a:solidFill>
              </a:rPr>
              <a:t>благодарим, Господи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>
                <a:solidFill>
                  <a:schemeClr val="tx1"/>
                </a:solidFill>
              </a:rPr>
              <a:t>и молимся Тебе, Боже наш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en-US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Священник (молитва </a:t>
            </a:r>
            <a:r>
              <a:rPr lang="ru-RU" b="1" dirty="0" err="1" smtClean="0">
                <a:solidFill>
                  <a:srgbClr val="FF0000"/>
                </a:solidFill>
              </a:rPr>
              <a:t>эпиклезиса</a:t>
            </a:r>
            <a:r>
              <a:rPr lang="ru-RU" b="1" dirty="0" smtClean="0">
                <a:solidFill>
                  <a:srgbClr val="FF0000"/>
                </a:solidFill>
              </a:rPr>
              <a:t>):</a:t>
            </a:r>
            <a:r>
              <a:rPr lang="ru-RU" b="1" dirty="0"/>
              <a:t> </a:t>
            </a:r>
            <a:r>
              <a:rPr lang="ru-RU" b="1" dirty="0">
                <a:solidFill>
                  <a:schemeClr val="tx1"/>
                </a:solidFill>
              </a:rPr>
              <a:t>Ещё приносим Тебе это словесное и бескровное служение, и просим Тебя, и молим, и умоляем: ниспошли Духа Твоего Святого на нас и на эти </a:t>
            </a:r>
            <a:r>
              <a:rPr lang="ru-RU" b="1" dirty="0" smtClean="0">
                <a:solidFill>
                  <a:schemeClr val="tx1"/>
                </a:solidFill>
              </a:rPr>
              <a:t>предлежащие </a:t>
            </a:r>
            <a:r>
              <a:rPr lang="ru-RU" b="1" dirty="0">
                <a:solidFill>
                  <a:schemeClr val="tx1"/>
                </a:solidFill>
              </a:rPr>
              <a:t>дары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en-US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b="1" dirty="0"/>
              <a:t>Священник: </a:t>
            </a:r>
            <a:r>
              <a:rPr lang="ru-RU" dirty="0"/>
              <a:t>Господи, Пресвятого Твоего Духа в третий час Апостолам Твоим ниспославший, Его, Благой, не отними от нас, но обнови в нас, молящих Тебя</a:t>
            </a:r>
            <a:r>
              <a:rPr lang="ru-RU" dirty="0" smtClean="0"/>
              <a:t>.</a:t>
            </a:r>
            <a:endParaRPr lang="en-US" dirty="0" smtClean="0"/>
          </a:p>
          <a:p>
            <a:pPr marL="45720" indent="0">
              <a:buNone/>
            </a:pPr>
            <a:r>
              <a:rPr lang="ru-RU" b="1" dirty="0"/>
              <a:t>Диакон стих:</a:t>
            </a:r>
            <a:r>
              <a:rPr lang="ru-RU" dirty="0"/>
              <a:t> Сердце чистое сотвори во мне, Боже, и Дух Правый обнови внутри меня</a:t>
            </a:r>
            <a:r>
              <a:rPr lang="ru-RU" dirty="0" smtClean="0"/>
              <a:t>.</a:t>
            </a:r>
            <a:endParaRPr lang="en-US" dirty="0" smtClean="0"/>
          </a:p>
          <a:p>
            <a:pPr marL="45720" indent="0">
              <a:buNone/>
            </a:pPr>
            <a:r>
              <a:rPr lang="ru-RU" b="1" dirty="0"/>
              <a:t>Снова священник: </a:t>
            </a:r>
            <a:r>
              <a:rPr lang="ru-RU" dirty="0"/>
              <a:t>Господи, Пресвятого Твоего Духа</a:t>
            </a:r>
            <a:r>
              <a:rPr lang="ru-RU" dirty="0" smtClean="0"/>
              <a:t>:</a:t>
            </a:r>
            <a:endParaRPr lang="en-US" dirty="0" smtClean="0"/>
          </a:p>
          <a:p>
            <a:pPr marL="45720" indent="0">
              <a:buNone/>
            </a:pPr>
            <a:r>
              <a:rPr lang="ru-RU" b="1" dirty="0"/>
              <a:t>Диакон стих:</a:t>
            </a:r>
            <a:r>
              <a:rPr lang="ru-RU" dirty="0"/>
              <a:t> Не отринь меня от лица Твоего и Духа Твоего Святого не отними от меня</a:t>
            </a:r>
            <a:r>
              <a:rPr lang="ru-RU" dirty="0" smtClean="0"/>
              <a:t>.</a:t>
            </a:r>
            <a:endParaRPr lang="en-US" dirty="0" smtClean="0"/>
          </a:p>
          <a:p>
            <a:pPr marL="45720" indent="0">
              <a:buNone/>
            </a:pPr>
            <a:r>
              <a:rPr lang="ru-RU" b="1" dirty="0"/>
              <a:t>Снова священник: </a:t>
            </a:r>
            <a:r>
              <a:rPr lang="ru-RU" dirty="0"/>
              <a:t>Господи, Пресвятого Твоего Духа</a:t>
            </a:r>
            <a:r>
              <a:rPr lang="ru-RU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10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92906" y="25039"/>
            <a:ext cx="6400800" cy="753264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Момент </a:t>
            </a:r>
            <a:r>
              <a:rPr lang="ru-RU" dirty="0" err="1" smtClean="0"/>
              <a:t>призывания</a:t>
            </a:r>
            <a:r>
              <a:rPr lang="ru-RU" dirty="0" smtClean="0"/>
              <a:t> Святого Духа (</a:t>
            </a:r>
            <a:r>
              <a:rPr lang="ru-RU" dirty="0" err="1" smtClean="0"/>
              <a:t>эпиклеза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8194" name="Picture 2" descr="C:\Users\Василий\Desktop\библейско-богсловские курсы\лекция 9\fotor65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15729"/>
            <a:ext cx="8612747" cy="574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271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0525"/>
            <a:ext cx="9144000" cy="1618275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Диакон, указывая </a:t>
            </a:r>
            <a:r>
              <a:rPr lang="ru-RU" dirty="0">
                <a:solidFill>
                  <a:srgbClr val="FF0000"/>
                </a:solidFill>
              </a:rPr>
              <a:t>орарем на </a:t>
            </a:r>
            <a:r>
              <a:rPr lang="ru-RU" dirty="0" smtClean="0">
                <a:solidFill>
                  <a:srgbClr val="FF0000"/>
                </a:solidFill>
              </a:rPr>
              <a:t>Агнец, произносит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  <a:r>
              <a:rPr lang="ru-RU" b="1" dirty="0">
                <a:solidFill>
                  <a:schemeClr val="tx1"/>
                </a:solidFill>
              </a:rPr>
              <a:t>Благослови, владыка, святой хлеб.</a:t>
            </a:r>
          </a:p>
          <a:p>
            <a:pPr marL="4572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Священник, осеняя Агнец знамением креста, говорит: </a:t>
            </a:r>
            <a:r>
              <a:rPr lang="ru-RU" b="1" dirty="0">
                <a:solidFill>
                  <a:schemeClr val="tx1"/>
                </a:solidFill>
              </a:rPr>
              <a:t>И </a:t>
            </a:r>
            <a:r>
              <a:rPr lang="ru-RU" b="1" dirty="0" err="1">
                <a:solidFill>
                  <a:schemeClr val="tx1"/>
                </a:solidFill>
              </a:rPr>
              <a:t>соделай</a:t>
            </a:r>
            <a:r>
              <a:rPr lang="ru-RU" b="1" dirty="0">
                <a:solidFill>
                  <a:schemeClr val="tx1"/>
                </a:solidFill>
              </a:rPr>
              <a:t> хлеб сей драгоценным Телом Христа Твоего</a:t>
            </a:r>
            <a:r>
              <a:rPr lang="ru-RU" dirty="0"/>
              <a:t>.</a:t>
            </a:r>
          </a:p>
          <a:p>
            <a:pPr marL="4572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Диакон: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Аминь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9218" name="Picture 2" descr="C:\Users\Василий\Desktop\библейско-богсловские курсы\лекция 9\fotor65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810078" cy="520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366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161736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Диакон:</a:t>
            </a:r>
            <a:r>
              <a:rPr lang="ru-RU" dirty="0" smtClean="0"/>
              <a:t> </a:t>
            </a:r>
            <a:r>
              <a:rPr lang="ru-RU" b="1" dirty="0">
                <a:solidFill>
                  <a:schemeClr val="tx1"/>
                </a:solidFill>
              </a:rPr>
              <a:t>Благослови, владыка, святую чашу</a:t>
            </a:r>
            <a:r>
              <a:rPr lang="ru-RU" dirty="0" smtClean="0"/>
              <a:t>.</a:t>
            </a:r>
          </a:p>
          <a:p>
            <a:pPr marL="4572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Священник, благословляя св. чашу, произносит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r>
              <a:rPr lang="ru-RU" dirty="0"/>
              <a:t> </a:t>
            </a:r>
            <a:r>
              <a:rPr lang="ru-RU" b="1" dirty="0">
                <a:solidFill>
                  <a:schemeClr val="tx1"/>
                </a:solidFill>
              </a:rPr>
              <a:t>А то, что в чаше сей – драгоценной Кровью Христа Твоего</a:t>
            </a:r>
            <a:r>
              <a:rPr lang="ru-RU" dirty="0" smtClean="0"/>
              <a:t>.</a:t>
            </a:r>
          </a:p>
          <a:p>
            <a:pPr marL="4572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Диакон: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Аминь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2" name="Picture 2" descr="C:\Users\Василий\Desktop\библейско-богсловские курсы\лекция 9\111_12452418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375" y="1509713"/>
            <a:ext cx="7789065" cy="523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24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1772816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И снова диакон, указывая на обе Святыни, говорит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r>
              <a:rPr lang="ru-RU" b="1" dirty="0" smtClean="0">
                <a:solidFill>
                  <a:schemeClr val="tx1"/>
                </a:solidFill>
              </a:rPr>
              <a:t>Благослови</a:t>
            </a:r>
            <a:r>
              <a:rPr lang="ru-RU" b="1" dirty="0">
                <a:solidFill>
                  <a:schemeClr val="tx1"/>
                </a:solidFill>
              </a:rPr>
              <a:t>, владыка, их вместе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marL="4572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Священник, благословляя обе Святыни вместе произносит:</a:t>
            </a:r>
            <a:r>
              <a:rPr lang="ru-RU" dirty="0"/>
              <a:t> </a:t>
            </a:r>
            <a:r>
              <a:rPr lang="ru-RU" b="1" dirty="0">
                <a:solidFill>
                  <a:schemeClr val="tx1"/>
                </a:solidFill>
              </a:rPr>
              <a:t>Претворив Духом Твоим Святым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marL="4572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Диакон:</a:t>
            </a:r>
            <a:r>
              <a:rPr lang="ru-RU" dirty="0" smtClean="0"/>
              <a:t> </a:t>
            </a:r>
            <a:r>
              <a:rPr lang="ru-RU" b="1" dirty="0">
                <a:solidFill>
                  <a:schemeClr val="tx1"/>
                </a:solidFill>
              </a:rPr>
              <a:t>Аминь, аминь, аминь.</a:t>
            </a:r>
          </a:p>
        </p:txBody>
      </p:sp>
      <p:pic>
        <p:nvPicPr>
          <p:cNvPr id="11266" name="Picture 2" descr="C:\Users\Василий\Desktop\библейско-богсловские курсы\лекция 9\fotor65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2670"/>
            <a:ext cx="7558048" cy="503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954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548680"/>
            <a:ext cx="9144000" cy="630932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И, склонив главу, диакон говорит священнику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r>
              <a:rPr lang="ru-RU" b="1" dirty="0" smtClean="0"/>
              <a:t> Помяни</a:t>
            </a:r>
            <a:r>
              <a:rPr lang="ru-RU" b="1" dirty="0"/>
              <a:t>, святой владыка, меня грешного.</a:t>
            </a:r>
          </a:p>
          <a:p>
            <a:pPr marL="4572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Священник же говорит:</a:t>
            </a:r>
            <a:r>
              <a:rPr lang="ru-RU" dirty="0"/>
              <a:t> </a:t>
            </a:r>
            <a:r>
              <a:rPr lang="ru-RU" b="1" dirty="0">
                <a:solidFill>
                  <a:schemeClr val="tx1"/>
                </a:solidFill>
              </a:rPr>
              <a:t>Да помянет тебя Господь Бог во Царствии Своем всегда, ныне и присно, и во веки веков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marL="4572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Диакон:</a:t>
            </a:r>
            <a:r>
              <a:rPr lang="ru-RU" dirty="0"/>
              <a:t> </a:t>
            </a:r>
            <a:r>
              <a:rPr lang="ru-RU" b="1" dirty="0" smtClean="0">
                <a:solidFill>
                  <a:schemeClr val="tx1"/>
                </a:solidFill>
              </a:rPr>
              <a:t>Аминь.</a:t>
            </a:r>
          </a:p>
          <a:p>
            <a:pPr marL="4572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Священник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ru-RU" dirty="0" err="1" smtClean="0">
                <a:solidFill>
                  <a:srgbClr val="FF0000"/>
                </a:solidFill>
              </a:rPr>
              <a:t>Ходатайственные</a:t>
            </a:r>
            <a:r>
              <a:rPr lang="ru-RU" dirty="0" smtClean="0">
                <a:solidFill>
                  <a:srgbClr val="FF0000"/>
                </a:solidFill>
              </a:rPr>
              <a:t> молитвы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r>
              <a:rPr lang="ru-RU" b="1" dirty="0"/>
              <a:t> </a:t>
            </a:r>
            <a:r>
              <a:rPr lang="ru-RU" b="1" dirty="0">
                <a:solidFill>
                  <a:schemeClr val="tx1"/>
                </a:solidFill>
              </a:rPr>
              <a:t>Дабы послужили они причащающимся к </a:t>
            </a:r>
            <a:r>
              <a:rPr lang="ru-RU" b="1" dirty="0" err="1">
                <a:solidFill>
                  <a:schemeClr val="tx1"/>
                </a:solidFill>
              </a:rPr>
              <a:t>трезвению</a:t>
            </a:r>
            <a:r>
              <a:rPr lang="ru-RU" b="1" dirty="0">
                <a:solidFill>
                  <a:schemeClr val="tx1"/>
                </a:solidFill>
              </a:rPr>
              <a:t> души, к прощению грехов, к приобщению Святому Твоему Духу, к полноте Царства Небесного, к дерзновению пред Тобою, не в суд или во осуждение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marL="45720" indent="0" algn="just">
              <a:buNone/>
            </a:pPr>
            <a:r>
              <a:rPr lang="ru-RU" b="1" dirty="0">
                <a:solidFill>
                  <a:schemeClr val="tx1"/>
                </a:solidFill>
              </a:rPr>
              <a:t>Ещё приносим Тебе это словесное служение за в вере почивших: </a:t>
            </a:r>
            <a:r>
              <a:rPr lang="ru-RU" b="1" dirty="0" err="1">
                <a:solidFill>
                  <a:schemeClr val="tx1"/>
                </a:solidFill>
              </a:rPr>
              <a:t>праотцев</a:t>
            </a:r>
            <a:r>
              <a:rPr lang="ru-RU" b="1" dirty="0">
                <a:solidFill>
                  <a:schemeClr val="tx1"/>
                </a:solidFill>
              </a:rPr>
              <a:t>, отцов, патриархов, пророков, апостолов, проповедников, евангелистов, мучеников, исповедников, </a:t>
            </a:r>
            <a:r>
              <a:rPr lang="ru-RU" b="1" dirty="0" err="1">
                <a:solidFill>
                  <a:schemeClr val="tx1"/>
                </a:solidFill>
              </a:rPr>
              <a:t>воздержников</a:t>
            </a:r>
            <a:r>
              <a:rPr lang="ru-RU" b="1" dirty="0">
                <a:solidFill>
                  <a:schemeClr val="tx1"/>
                </a:solidFill>
              </a:rPr>
              <a:t> и о всяком духе праведном, в </a:t>
            </a:r>
            <a:r>
              <a:rPr lang="ru-RU" b="1" dirty="0" smtClean="0">
                <a:solidFill>
                  <a:schemeClr val="tx1"/>
                </a:solidFill>
              </a:rPr>
              <a:t>вере </a:t>
            </a:r>
            <a:r>
              <a:rPr lang="ru-RU" b="1" dirty="0">
                <a:solidFill>
                  <a:schemeClr val="tx1"/>
                </a:solidFill>
              </a:rPr>
              <a:t>скончавшемся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75178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007" y="0"/>
            <a:ext cx="9144000" cy="1224136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В</a:t>
            </a:r>
            <a:r>
              <a:rPr lang="ru-RU" dirty="0" smtClean="0">
                <a:solidFill>
                  <a:srgbClr val="FF0000"/>
                </a:solidFill>
              </a:rPr>
              <a:t>зяв </a:t>
            </a:r>
            <a:r>
              <a:rPr lang="ru-RU" dirty="0">
                <a:solidFill>
                  <a:srgbClr val="FF0000"/>
                </a:solidFill>
              </a:rPr>
              <a:t>кадило, священник возглашает:</a:t>
            </a:r>
          </a:p>
          <a:p>
            <a:pPr marL="4572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Особенно же о пресвятой, пречистой, </a:t>
            </a:r>
            <a:r>
              <a:rPr lang="ru-RU" b="1" dirty="0" err="1">
                <a:solidFill>
                  <a:schemeClr val="tx1"/>
                </a:solidFill>
              </a:rPr>
              <a:t>преблагословенной</a:t>
            </a:r>
            <a:r>
              <a:rPr lang="ru-RU" b="1" dirty="0">
                <a:solidFill>
                  <a:schemeClr val="tx1"/>
                </a:solidFill>
              </a:rPr>
              <a:t> славной Владычице нашей Богородице и </a:t>
            </a:r>
            <a:r>
              <a:rPr lang="ru-RU" b="1" dirty="0" err="1">
                <a:solidFill>
                  <a:schemeClr val="tx1"/>
                </a:solidFill>
              </a:rPr>
              <a:t>Приснодеве</a:t>
            </a:r>
            <a:r>
              <a:rPr lang="ru-RU" b="1" dirty="0">
                <a:solidFill>
                  <a:schemeClr val="tx1"/>
                </a:solidFill>
              </a:rPr>
              <a:t> Марии.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026" name="Picture 2" descr="C:\Users\Василий\Desktop\библейско-богсловские курсы\лекция 9\fotor657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917" y="1196752"/>
            <a:ext cx="8449547" cy="563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10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731520"/>
            <a:ext cx="9144000" cy="4785712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Хор поет:</a:t>
            </a:r>
            <a:r>
              <a:rPr lang="ru-RU" b="1" dirty="0">
                <a:solidFill>
                  <a:schemeClr val="tx1"/>
                </a:solidFill>
              </a:rPr>
              <a:t> Достойно есть </a:t>
            </a:r>
            <a:r>
              <a:rPr lang="ru-RU" b="1" dirty="0" smtClean="0">
                <a:solidFill>
                  <a:schemeClr val="tx1"/>
                </a:solidFill>
              </a:rPr>
              <a:t>воистину </a:t>
            </a:r>
            <a:r>
              <a:rPr lang="ru-RU" b="1" dirty="0">
                <a:solidFill>
                  <a:schemeClr val="tx1"/>
                </a:solidFill>
              </a:rPr>
              <a:t>прославлять Тебя, Богородицу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>
                <a:solidFill>
                  <a:schemeClr val="tx1"/>
                </a:solidFill>
              </a:rPr>
              <a:t>вечно блаженную и </a:t>
            </a:r>
            <a:r>
              <a:rPr lang="ru-RU" b="1" dirty="0" err="1" smtClean="0">
                <a:solidFill>
                  <a:schemeClr val="tx1"/>
                </a:solidFill>
              </a:rPr>
              <a:t>пренепорочную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и Матерь Бога нашего. </a:t>
            </a:r>
            <a:r>
              <a:rPr lang="ru-RU" b="1" dirty="0" smtClean="0">
                <a:solidFill>
                  <a:schemeClr val="tx1"/>
                </a:solidFill>
              </a:rPr>
              <a:t>Честью </a:t>
            </a:r>
            <a:r>
              <a:rPr lang="ru-RU" b="1" dirty="0">
                <a:solidFill>
                  <a:schemeClr val="tx1"/>
                </a:solidFill>
              </a:rPr>
              <a:t>высшую </a:t>
            </a:r>
            <a:r>
              <a:rPr lang="ru-RU" b="1" dirty="0" smtClean="0">
                <a:solidFill>
                  <a:schemeClr val="tx1"/>
                </a:solidFill>
              </a:rPr>
              <a:t>Херувимов </a:t>
            </a:r>
            <a:r>
              <a:rPr lang="ru-RU" b="1" dirty="0">
                <a:solidFill>
                  <a:schemeClr val="tx1"/>
                </a:solidFill>
              </a:rPr>
              <a:t>и несравненно славнейшую Серафимов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>
                <a:solidFill>
                  <a:schemeClr val="tx1"/>
                </a:solidFill>
              </a:rPr>
              <a:t>девственно Бога-Слово родившую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>
                <a:solidFill>
                  <a:schemeClr val="tx1"/>
                </a:solidFill>
              </a:rPr>
              <a:t>истинную Богородицу – Тебя величаем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marL="4572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На литургии </a:t>
            </a:r>
            <a:r>
              <a:rPr lang="ru-RU" dirty="0" err="1" smtClean="0">
                <a:solidFill>
                  <a:srgbClr val="FF0000"/>
                </a:solidFill>
              </a:rPr>
              <a:t>свт</a:t>
            </a:r>
            <a:r>
              <a:rPr lang="ru-RU" dirty="0" smtClean="0">
                <a:solidFill>
                  <a:srgbClr val="FF0000"/>
                </a:solidFill>
              </a:rPr>
              <a:t>. Василия Великого: </a:t>
            </a:r>
            <a:r>
              <a:rPr lang="ru-RU" b="1" dirty="0">
                <a:solidFill>
                  <a:schemeClr val="tx1"/>
                </a:solidFill>
              </a:rPr>
              <a:t>О Тебе радуется, Благодатная, всё творение</a:t>
            </a:r>
            <a:r>
              <a:rPr lang="ru-RU" b="1" dirty="0" smtClean="0">
                <a:solidFill>
                  <a:schemeClr val="tx1"/>
                </a:solidFill>
              </a:rPr>
              <a:t>: </a:t>
            </a:r>
            <a:r>
              <a:rPr lang="ru-RU" b="1" dirty="0">
                <a:solidFill>
                  <a:schemeClr val="tx1"/>
                </a:solidFill>
              </a:rPr>
              <a:t>Ангельский сонм и человеческий род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r>
              <a:rPr lang="ru-RU" b="1" dirty="0">
                <a:solidFill>
                  <a:schemeClr val="tx1"/>
                </a:solidFill>
              </a:rPr>
              <a:t>Ты — освященный храм и рай духовный, </a:t>
            </a:r>
            <a:r>
              <a:rPr lang="ru-RU" b="1" dirty="0" smtClean="0">
                <a:solidFill>
                  <a:schemeClr val="tx1"/>
                </a:solidFill>
              </a:rPr>
              <a:t>слава </a:t>
            </a:r>
            <a:r>
              <a:rPr lang="ru-RU" b="1" dirty="0">
                <a:solidFill>
                  <a:schemeClr val="tx1"/>
                </a:solidFill>
              </a:rPr>
              <a:t>девства, от Которой Бог воплотился и Младенцем </a:t>
            </a:r>
            <a:r>
              <a:rPr lang="ru-RU" b="1" dirty="0" smtClean="0">
                <a:solidFill>
                  <a:schemeClr val="tx1"/>
                </a:solidFill>
              </a:rPr>
              <a:t>стал </a:t>
            </a:r>
            <a:r>
              <a:rPr lang="ru-RU" b="1" dirty="0">
                <a:solidFill>
                  <a:schemeClr val="tx1"/>
                </a:solidFill>
              </a:rPr>
              <a:t>– прежде всех веков Существующий Бог наш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r>
              <a:rPr lang="ru-RU" b="1" dirty="0">
                <a:solidFill>
                  <a:schemeClr val="tx1"/>
                </a:solidFill>
              </a:rPr>
              <a:t>Ибо недра Твои Он в престол обратил </a:t>
            </a:r>
            <a:r>
              <a:rPr lang="ru-RU" b="1" dirty="0" smtClean="0">
                <a:solidFill>
                  <a:schemeClr val="tx1"/>
                </a:solidFill>
              </a:rPr>
              <a:t>и </a:t>
            </a:r>
            <a:r>
              <a:rPr lang="ru-RU" b="1" dirty="0">
                <a:solidFill>
                  <a:schemeClr val="tx1"/>
                </a:solidFill>
              </a:rPr>
              <a:t>чрево Твоё обширнее небес </a:t>
            </a:r>
            <a:r>
              <a:rPr lang="ru-RU" b="1" dirty="0" err="1">
                <a:solidFill>
                  <a:schemeClr val="tx1"/>
                </a:solidFill>
              </a:rPr>
              <a:t>соделал</a:t>
            </a:r>
            <a:r>
              <a:rPr lang="ru-RU" b="1" dirty="0">
                <a:solidFill>
                  <a:schemeClr val="tx1"/>
                </a:solidFill>
              </a:rPr>
              <a:t>. </a:t>
            </a:r>
            <a:r>
              <a:rPr lang="ru-RU" b="1" dirty="0" smtClean="0">
                <a:solidFill>
                  <a:schemeClr val="tx1"/>
                </a:solidFill>
              </a:rPr>
              <a:t>О </a:t>
            </a:r>
            <a:r>
              <a:rPr lang="ru-RU" b="1" dirty="0">
                <a:solidFill>
                  <a:schemeClr val="tx1"/>
                </a:solidFill>
              </a:rPr>
              <a:t>Тебе радуется, Благодатная, всё творение, слава Тебе!</a:t>
            </a:r>
          </a:p>
          <a:p>
            <a:pPr marL="45720" indent="0" algn="just">
              <a:buNone/>
            </a:pP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086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2479" cy="148478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Структура Евхаристического канона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556792"/>
            <a:ext cx="8568952" cy="5112568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Вступление</a:t>
            </a:r>
            <a:r>
              <a:rPr lang="ru-RU" dirty="0" smtClean="0"/>
              <a:t> (лат. </a:t>
            </a:r>
            <a:r>
              <a:rPr lang="en-US" dirty="0" err="1" smtClean="0"/>
              <a:t>proefatio</a:t>
            </a:r>
            <a:r>
              <a:rPr lang="ru-RU" dirty="0" smtClean="0"/>
              <a:t>)</a:t>
            </a:r>
            <a:r>
              <a:rPr lang="en-US" dirty="0" smtClean="0"/>
              <a:t> – </a:t>
            </a:r>
            <a:r>
              <a:rPr lang="ru-RU" dirty="0"/>
              <a:t>благодарение за творение мира и благодеяния Божии нам</a:t>
            </a:r>
            <a:r>
              <a:rPr lang="ru-RU" dirty="0" smtClean="0"/>
              <a:t>, в котором раскрывается глубина чувств преданной Богу души.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Sanctus</a:t>
            </a:r>
            <a:r>
              <a:rPr lang="ru-RU" b="1" dirty="0"/>
              <a:t> </a:t>
            </a:r>
            <a:r>
              <a:rPr lang="ru-RU" dirty="0"/>
              <a:t>переходит к искупительным подвигам Господа нашего Иисуса Христа, описанию Тайной Вечери с </a:t>
            </a:r>
            <a:r>
              <a:rPr lang="ru-RU" dirty="0" err="1"/>
              <a:t>установительными</a:t>
            </a:r>
            <a:r>
              <a:rPr lang="ru-RU" dirty="0"/>
              <a:t> словами как воспоминанию заповеди Господа</a:t>
            </a:r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Воспоминание</a:t>
            </a:r>
            <a:r>
              <a:rPr lang="ru-RU" b="1" dirty="0" smtClean="0"/>
              <a:t> </a:t>
            </a:r>
            <a:r>
              <a:rPr lang="ru-RU" dirty="0"/>
              <a:t>(греч. </a:t>
            </a:r>
            <a:r>
              <a:rPr lang="ru-RU" dirty="0" err="1" smtClean="0"/>
              <a:t>anamnesis</a:t>
            </a:r>
            <a:r>
              <a:rPr lang="ru-RU" dirty="0" smtClean="0"/>
              <a:t>)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ru-RU" dirty="0"/>
              <a:t>вспоминаются претерпленные Спасителем Крест, погребение, Воскресение, вознесение, </a:t>
            </a:r>
            <a:r>
              <a:rPr lang="ru-RU" dirty="0" err="1"/>
              <a:t>седение</a:t>
            </a:r>
            <a:r>
              <a:rPr lang="ru-RU" dirty="0"/>
              <a:t> одесную Отца.</a:t>
            </a:r>
            <a:r>
              <a:rPr lang="ru-RU" dirty="0" smtClean="0"/>
              <a:t>.</a:t>
            </a:r>
          </a:p>
          <a:p>
            <a:r>
              <a:rPr lang="ru-RU" b="1" dirty="0" err="1" smtClean="0">
                <a:solidFill>
                  <a:srgbClr val="FF0000"/>
                </a:solidFill>
              </a:rPr>
              <a:t>Призывание</a:t>
            </a: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ru-RU" dirty="0"/>
              <a:t>греч. </a:t>
            </a:r>
            <a:r>
              <a:rPr lang="ru-RU" dirty="0" err="1"/>
              <a:t>epiklesis</a:t>
            </a:r>
            <a:r>
              <a:rPr lang="ru-RU" dirty="0" smtClean="0"/>
              <a:t>) – </a:t>
            </a:r>
            <a:r>
              <a:rPr lang="ru-RU" dirty="0"/>
              <a:t>это </a:t>
            </a:r>
            <a:r>
              <a:rPr lang="ru-RU" dirty="0" err="1"/>
              <a:t>призывание</a:t>
            </a:r>
            <a:r>
              <a:rPr lang="ru-RU" dirty="0"/>
              <a:t> Святого Духа ради освящения Даров, их </a:t>
            </a:r>
            <a:r>
              <a:rPr lang="ru-RU" dirty="0" err="1"/>
              <a:t>преложения</a:t>
            </a:r>
            <a:r>
              <a:rPr lang="ru-RU" dirty="0"/>
              <a:t> и ради освящения верных, причащающихся от этих Даров</a:t>
            </a:r>
            <a:r>
              <a:rPr lang="ru-RU" dirty="0" smtClean="0"/>
              <a:t>.</a:t>
            </a:r>
          </a:p>
          <a:p>
            <a:r>
              <a:rPr lang="ru-RU" b="1" dirty="0">
                <a:solidFill>
                  <a:srgbClr val="FF0000"/>
                </a:solidFill>
              </a:rPr>
              <a:t>Ходатайство</a:t>
            </a:r>
            <a:r>
              <a:rPr lang="ru-RU" b="1" dirty="0"/>
              <a:t> </a:t>
            </a:r>
            <a:r>
              <a:rPr lang="ru-RU" b="1" dirty="0" smtClean="0"/>
              <a:t>(</a:t>
            </a:r>
            <a:r>
              <a:rPr lang="ru-RU" dirty="0" smtClean="0"/>
              <a:t>лат</a:t>
            </a:r>
            <a:r>
              <a:rPr lang="ru-RU" dirty="0"/>
              <a:t>. </a:t>
            </a:r>
            <a:r>
              <a:rPr lang="ru-RU" dirty="0" err="1"/>
              <a:t>intercessio</a:t>
            </a:r>
            <a:r>
              <a:rPr lang="ru-RU" dirty="0" smtClean="0"/>
              <a:t>) – моление </a:t>
            </a:r>
            <a:r>
              <a:rPr lang="ru-RU" dirty="0"/>
              <a:t>о всех святых, за Церковь, за всех христиан живых и усопших в надежде воскресения и жизни вечной, «и о всех и за вся».</a:t>
            </a:r>
          </a:p>
        </p:txBody>
      </p:sp>
    </p:spTree>
    <p:extLst>
      <p:ext uri="{BB962C8B-B14F-4D97-AF65-F5344CB8AC3E}">
        <p14:creationId xmlns:p14="http://schemas.microsoft.com/office/powerpoint/2010/main" xmlns="" val="375084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Священник в этот момент молится:</a:t>
            </a:r>
            <a:r>
              <a:rPr lang="ru-RU" dirty="0"/>
              <a:t> </a:t>
            </a:r>
            <a:endParaRPr lang="ru-RU" dirty="0" smtClean="0"/>
          </a:p>
          <a:p>
            <a:pPr marL="45720" indent="0"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О </a:t>
            </a:r>
            <a:r>
              <a:rPr lang="ru-RU" b="1" dirty="0">
                <a:solidFill>
                  <a:schemeClr val="tx1"/>
                </a:solidFill>
              </a:rPr>
              <a:t>святом Иоанне, пророке, Предтече и Крестителе, святых славных и </a:t>
            </a:r>
            <a:r>
              <a:rPr lang="ru-RU" b="1" dirty="0" err="1">
                <a:solidFill>
                  <a:schemeClr val="tx1"/>
                </a:solidFill>
              </a:rPr>
              <a:t>всехвальных</a:t>
            </a:r>
            <a:r>
              <a:rPr lang="ru-RU" b="1" dirty="0">
                <a:solidFill>
                  <a:schemeClr val="tx1"/>
                </a:solidFill>
              </a:rPr>
              <a:t> апостолах, о святых (имена их), чью память мы и совершаем, и о всех святых Твоих, по молитвам которых посети нас, Боже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marL="45720" indent="0" algn="just">
              <a:buNone/>
            </a:pPr>
            <a:r>
              <a:rPr lang="ru-RU" b="1" dirty="0">
                <a:solidFill>
                  <a:schemeClr val="tx1"/>
                </a:solidFill>
              </a:rPr>
              <a:t>И вспомни всех, усопших в надежде воскресения и жизни вечной</a:t>
            </a:r>
            <a:r>
              <a:rPr lang="ru-RU" b="1" dirty="0"/>
              <a:t> </a:t>
            </a:r>
            <a:r>
              <a:rPr lang="en-US" dirty="0"/>
              <a:t>[</a:t>
            </a:r>
            <a:r>
              <a:rPr lang="ru-RU" dirty="0" smtClean="0"/>
              <a:t>рабов </a:t>
            </a:r>
            <a:r>
              <a:rPr lang="ru-RU" dirty="0"/>
              <a:t>Твоих</a:t>
            </a:r>
            <a:r>
              <a:rPr lang="ru-RU" dirty="0" smtClean="0"/>
              <a:t>:</a:t>
            </a:r>
            <a:r>
              <a:rPr lang="en-US" dirty="0" smtClean="0"/>
              <a:t>]</a:t>
            </a:r>
            <a:endParaRPr lang="ru-RU" dirty="0" smtClean="0"/>
          </a:p>
          <a:p>
            <a:pPr marL="4572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П</a:t>
            </a:r>
            <a:r>
              <a:rPr lang="ru-RU" dirty="0" smtClean="0">
                <a:solidFill>
                  <a:srgbClr val="FF0000"/>
                </a:solidFill>
              </a:rPr>
              <a:t>оминает </a:t>
            </a:r>
            <a:r>
              <a:rPr lang="ru-RU" dirty="0">
                <a:solidFill>
                  <a:srgbClr val="FF0000"/>
                </a:solidFill>
              </a:rPr>
              <a:t>усопших верных, кого хочет, по именам</a:t>
            </a:r>
            <a:r>
              <a:rPr lang="ru-RU" b="1" dirty="0" smtClean="0"/>
              <a:t>. </a:t>
            </a:r>
            <a:r>
              <a:rPr lang="ru-RU" b="1" dirty="0" smtClean="0">
                <a:solidFill>
                  <a:schemeClr val="tx1"/>
                </a:solidFill>
              </a:rPr>
              <a:t>И </a:t>
            </a:r>
            <a:r>
              <a:rPr lang="ru-RU" b="1" dirty="0">
                <a:solidFill>
                  <a:schemeClr val="tx1"/>
                </a:solidFill>
              </a:rPr>
              <a:t>упокой их, Боже наш, там, где все озаряет Свет лица </a:t>
            </a:r>
            <a:r>
              <a:rPr lang="ru-RU" b="1" dirty="0" smtClean="0">
                <a:solidFill>
                  <a:schemeClr val="tx1"/>
                </a:solidFill>
              </a:rPr>
              <a:t>Твоего.</a:t>
            </a:r>
          </a:p>
          <a:p>
            <a:pPr marL="45720" indent="0" algn="just">
              <a:buNone/>
            </a:pPr>
            <a:r>
              <a:rPr lang="ru-RU" b="1" dirty="0">
                <a:solidFill>
                  <a:schemeClr val="tx1"/>
                </a:solidFill>
              </a:rPr>
              <a:t>Ещё молим Тебя: вспомни, Господи, всякое епископство православных, правильно преподающее слово Твоей истины, всякое </a:t>
            </a:r>
            <a:r>
              <a:rPr lang="ru-RU" b="1" dirty="0" err="1">
                <a:solidFill>
                  <a:schemeClr val="tx1"/>
                </a:solidFill>
              </a:rPr>
              <a:t>пресвитерство</a:t>
            </a:r>
            <a:r>
              <a:rPr lang="ru-RU" b="1" dirty="0">
                <a:solidFill>
                  <a:schemeClr val="tx1"/>
                </a:solidFill>
              </a:rPr>
              <a:t>, во Христе диаконство и весь иной священный чин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marL="45720" indent="0" algn="just">
              <a:buNone/>
            </a:pPr>
            <a:r>
              <a:rPr lang="ru-RU" b="1" dirty="0">
                <a:solidFill>
                  <a:schemeClr val="tx1"/>
                </a:solidFill>
              </a:rPr>
              <a:t>Ещё приносим Тебе это словесное служение за вселенную, за святую соборную и апостольскую Церковь, за пребывающих в чистоте и благочестивой жизни, за </a:t>
            </a:r>
            <a:r>
              <a:rPr lang="ru-RU" b="1" dirty="0" err="1">
                <a:solidFill>
                  <a:schemeClr val="tx1"/>
                </a:solidFill>
              </a:rPr>
              <a:t>богохранимую</a:t>
            </a:r>
            <a:r>
              <a:rPr lang="ru-RU" b="1" dirty="0">
                <a:solidFill>
                  <a:schemeClr val="tx1"/>
                </a:solidFill>
              </a:rPr>
              <a:t> страну нашу</a:t>
            </a:r>
            <a:r>
              <a:rPr lang="ru-RU" dirty="0"/>
              <a:t> </a:t>
            </a:r>
            <a:r>
              <a:rPr lang="en-US" b="1" dirty="0"/>
              <a:t>[</a:t>
            </a:r>
            <a:r>
              <a:rPr lang="ru-RU" dirty="0" smtClean="0"/>
              <a:t>Российскую</a:t>
            </a:r>
            <a:r>
              <a:rPr lang="ru-RU" dirty="0"/>
              <a:t>, народ ее и всех, стоящих у </a:t>
            </a:r>
            <a:r>
              <a:rPr lang="ru-RU" dirty="0" smtClean="0"/>
              <a:t>власти</a:t>
            </a:r>
            <a:r>
              <a:rPr lang="en-US" b="1" dirty="0"/>
              <a:t>]</a:t>
            </a:r>
            <a:r>
              <a:rPr lang="ru-RU" dirty="0" smtClean="0"/>
              <a:t>. </a:t>
            </a:r>
            <a:r>
              <a:rPr lang="ru-RU" b="1" dirty="0">
                <a:solidFill>
                  <a:schemeClr val="tx1"/>
                </a:solidFill>
              </a:rPr>
              <a:t>Дай им, Господи, мирное правление дабы и мы в тишине их проводили спокойную и безмятежную жизнь во всяком благочестии и чистоте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marL="45720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И по окончании пения [Достойно есть: или </a:t>
            </a:r>
            <a:r>
              <a:rPr lang="ru-RU" b="1" dirty="0" err="1">
                <a:solidFill>
                  <a:srgbClr val="FF0000"/>
                </a:solidFill>
              </a:rPr>
              <a:t>Задостойника</a:t>
            </a:r>
            <a:r>
              <a:rPr lang="ru-RU" b="1" dirty="0">
                <a:solidFill>
                  <a:srgbClr val="FF0000"/>
                </a:solidFill>
              </a:rPr>
              <a:t>] священник, возглашает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</a:p>
          <a:p>
            <a:pPr marL="45720" indent="0" algn="just">
              <a:buNone/>
            </a:pPr>
            <a:r>
              <a:rPr lang="ru-RU" b="1" dirty="0">
                <a:solidFill>
                  <a:schemeClr val="tx1"/>
                </a:solidFill>
              </a:rPr>
              <a:t>И среди первых вспомни, Господи, Великого Господина и отца нашего </a:t>
            </a:r>
            <a:r>
              <a:rPr lang="ru-RU" b="1" dirty="0" smtClean="0">
                <a:solidFill>
                  <a:schemeClr val="tx1"/>
                </a:solidFill>
              </a:rPr>
              <a:t>Кирилла, </a:t>
            </a:r>
            <a:r>
              <a:rPr lang="ru-RU" b="1" dirty="0">
                <a:solidFill>
                  <a:schemeClr val="tx1"/>
                </a:solidFill>
              </a:rPr>
              <a:t>Святейшего Патриарха Московского и всея Руси и господина нашего </a:t>
            </a:r>
            <a:r>
              <a:rPr lang="ru-RU" b="1" dirty="0" err="1" smtClean="0">
                <a:solidFill>
                  <a:schemeClr val="tx1"/>
                </a:solidFill>
              </a:rPr>
              <a:t>высокопреосвященнейшего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r>
              <a:rPr lang="ru-RU" b="1" dirty="0" err="1" smtClean="0">
                <a:solidFill>
                  <a:schemeClr val="tx1"/>
                </a:solidFill>
              </a:rPr>
              <a:t>Ювеналия</a:t>
            </a:r>
            <a:r>
              <a:rPr lang="ru-RU" b="1" dirty="0" smtClean="0">
                <a:solidFill>
                  <a:schemeClr val="tx1"/>
                </a:solidFill>
              </a:rPr>
              <a:t>, митрополита </a:t>
            </a:r>
            <a:r>
              <a:rPr lang="ru-RU" b="1" dirty="0" err="1" smtClean="0">
                <a:solidFill>
                  <a:schemeClr val="tx1"/>
                </a:solidFill>
              </a:rPr>
              <a:t>Крутицкого</a:t>
            </a:r>
            <a:r>
              <a:rPr lang="ru-RU" b="1" dirty="0" smtClean="0">
                <a:solidFill>
                  <a:schemeClr val="tx1"/>
                </a:solidFill>
              </a:rPr>
              <a:t> и Коломенского, </a:t>
            </a:r>
            <a:r>
              <a:rPr lang="ru-RU" b="1" dirty="0">
                <a:solidFill>
                  <a:schemeClr val="tx1"/>
                </a:solidFill>
              </a:rPr>
              <a:t>которых даруй святым Твоим церквам в мире, невредимыми, почитаемыми, здравыми, </a:t>
            </a:r>
            <a:r>
              <a:rPr lang="ru-RU" b="1" dirty="0" err="1">
                <a:solidFill>
                  <a:schemeClr val="tx1"/>
                </a:solidFill>
              </a:rPr>
              <a:t>долгоденствующими</a:t>
            </a:r>
            <a:r>
              <a:rPr lang="ru-RU" b="1" dirty="0">
                <a:solidFill>
                  <a:schemeClr val="tx1"/>
                </a:solidFill>
              </a:rPr>
              <a:t> и правильно преподающими слово Твоей истины.</a:t>
            </a:r>
            <a:endParaRPr lang="ru-RU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078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Хор: </a:t>
            </a:r>
            <a:r>
              <a:rPr lang="ru-RU" b="1" dirty="0"/>
              <a:t>И всех, и </a:t>
            </a:r>
            <a:r>
              <a:rPr lang="ru-RU" b="1" dirty="0" smtClean="0"/>
              <a:t>вся</a:t>
            </a:r>
            <a:r>
              <a:rPr lang="ru-RU" dirty="0" smtClean="0"/>
              <a:t> </a:t>
            </a:r>
            <a:r>
              <a:rPr lang="en-US" dirty="0" smtClean="0"/>
              <a:t>[</a:t>
            </a:r>
            <a:r>
              <a:rPr lang="ru-RU" dirty="0"/>
              <a:t>И всех мужей, и всех </a:t>
            </a:r>
            <a:r>
              <a:rPr lang="ru-RU" dirty="0" smtClean="0"/>
              <a:t>жен</a:t>
            </a:r>
            <a:r>
              <a:rPr lang="en-US" dirty="0" smtClean="0"/>
              <a:t>]</a:t>
            </a:r>
            <a:r>
              <a:rPr lang="ru-RU" dirty="0" smtClean="0"/>
              <a:t>.</a:t>
            </a:r>
          </a:p>
          <a:p>
            <a:pPr marL="4572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Священник в это время молится:</a:t>
            </a:r>
            <a:r>
              <a:rPr lang="ru-RU" b="1" dirty="0"/>
              <a:t> </a:t>
            </a:r>
            <a:r>
              <a:rPr lang="ru-RU" b="1" dirty="0">
                <a:solidFill>
                  <a:schemeClr val="tx1"/>
                </a:solidFill>
              </a:rPr>
              <a:t>Вспомни, Господи, и град наш, в котором живем, (или: селение наше, в котором живем, или: </a:t>
            </a:r>
            <a:r>
              <a:rPr lang="en-US" b="1" dirty="0" smtClean="0">
                <a:solidFill>
                  <a:schemeClr val="tx1"/>
                </a:solidFill>
              </a:rPr>
              <a:t>[</a:t>
            </a:r>
            <a:r>
              <a:rPr lang="ru-RU" b="1" dirty="0" smtClean="0">
                <a:solidFill>
                  <a:schemeClr val="tx1"/>
                </a:solidFill>
              </a:rPr>
              <a:t>святую</a:t>
            </a:r>
            <a:r>
              <a:rPr lang="en-US" b="1" dirty="0" smtClean="0">
                <a:solidFill>
                  <a:schemeClr val="tx1"/>
                </a:solidFill>
              </a:rPr>
              <a:t>]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обитель сию, в которой живем,) и всякий город и страну, и верою живущих в них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marL="45720" indent="0" algn="just">
              <a:buNone/>
            </a:pPr>
            <a:r>
              <a:rPr lang="ru-RU" b="1" dirty="0">
                <a:solidFill>
                  <a:schemeClr val="tx1"/>
                </a:solidFill>
              </a:rPr>
              <a:t>Вспомни, Господи, о плавающих, путешествующих, болящих, страждущих, пленённых и о спасении их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marL="45720" indent="0" algn="just">
              <a:buNone/>
            </a:pPr>
            <a:r>
              <a:rPr lang="ru-RU" b="1" dirty="0">
                <a:solidFill>
                  <a:schemeClr val="tx1"/>
                </a:solidFill>
              </a:rPr>
              <a:t>Вспомни, Господи, приносящих пожертвования и творящих доброе во святых Твоих церквах и помнящих о бедных, и на всех нас милости Твои ниспошли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marL="45720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И поминает по именам живых, кого хочет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  <a:r>
              <a:rPr lang="en-US" b="1" dirty="0" smtClean="0">
                <a:solidFill>
                  <a:schemeClr val="tx1"/>
                </a:solidFill>
              </a:rPr>
              <a:t>[</a:t>
            </a:r>
            <a:r>
              <a:rPr lang="ru-RU" dirty="0" smtClean="0">
                <a:solidFill>
                  <a:schemeClr val="tx1"/>
                </a:solidFill>
              </a:rPr>
              <a:t>Вспомни</a:t>
            </a:r>
            <a:r>
              <a:rPr lang="ru-RU" dirty="0">
                <a:solidFill>
                  <a:schemeClr val="tx1"/>
                </a:solidFill>
              </a:rPr>
              <a:t>, Господи, и рабов Твоих: </a:t>
            </a:r>
            <a:r>
              <a:rPr lang="ru-RU" b="1" dirty="0">
                <a:solidFill>
                  <a:schemeClr val="tx1"/>
                </a:solidFill>
              </a:rPr>
              <a:t>(имена живых верных)</a:t>
            </a:r>
            <a:r>
              <a:rPr lang="ru-RU" dirty="0">
                <a:solidFill>
                  <a:schemeClr val="tx1"/>
                </a:solidFill>
              </a:rPr>
              <a:t>, и всех православных </a:t>
            </a:r>
            <a:r>
              <a:rPr lang="ru-RU" dirty="0" smtClean="0">
                <a:solidFill>
                  <a:schemeClr val="tx1"/>
                </a:solidFill>
              </a:rPr>
              <a:t>христиан</a:t>
            </a:r>
            <a:r>
              <a:rPr lang="en-US" dirty="0" smtClean="0">
                <a:solidFill>
                  <a:schemeClr val="tx1"/>
                </a:solidFill>
              </a:rPr>
              <a:t>].</a:t>
            </a:r>
            <a:endParaRPr lang="ru-RU" dirty="0" smtClean="0">
              <a:solidFill>
                <a:schemeClr val="tx1"/>
              </a:solidFill>
            </a:endParaRPr>
          </a:p>
          <a:p>
            <a:pPr marL="4572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 возглашает: </a:t>
            </a:r>
            <a:r>
              <a:rPr lang="ru-RU" b="1" dirty="0">
                <a:solidFill>
                  <a:schemeClr val="tx1"/>
                </a:solidFill>
              </a:rPr>
              <a:t>И дай нам едиными устами и единым сердцем славить и воспевать </a:t>
            </a:r>
            <a:r>
              <a:rPr lang="ru-RU" b="1" dirty="0" err="1">
                <a:solidFill>
                  <a:schemeClr val="tx1"/>
                </a:solidFill>
              </a:rPr>
              <a:t>всесвященное</a:t>
            </a:r>
            <a:r>
              <a:rPr lang="ru-RU" b="1" dirty="0">
                <a:solidFill>
                  <a:schemeClr val="tx1"/>
                </a:solidFill>
              </a:rPr>
              <a:t> и величественное имя Твое, Отца и Сына и Святого Духа, ныне и всегда, и во веки веков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marL="4572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Хор: </a:t>
            </a:r>
            <a:r>
              <a:rPr lang="ru-RU" b="1" dirty="0" smtClean="0">
                <a:solidFill>
                  <a:schemeClr val="tx1"/>
                </a:solidFill>
              </a:rPr>
              <a:t>Аминь.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50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1545352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Священник, обратившись к </a:t>
            </a:r>
            <a:r>
              <a:rPr lang="ru-RU" dirty="0" smtClean="0">
                <a:solidFill>
                  <a:srgbClr val="FF0000"/>
                </a:solidFill>
              </a:rPr>
              <a:t>Царским </a:t>
            </a:r>
            <a:r>
              <a:rPr lang="ru-RU" dirty="0">
                <a:solidFill>
                  <a:srgbClr val="FF0000"/>
                </a:solidFill>
              </a:rPr>
              <a:t>вратам и благословляя </a:t>
            </a:r>
            <a:r>
              <a:rPr lang="ru-RU" dirty="0" smtClean="0">
                <a:solidFill>
                  <a:srgbClr val="FF0000"/>
                </a:solidFill>
              </a:rPr>
              <a:t>народ </a:t>
            </a:r>
            <a:r>
              <a:rPr lang="ru-RU" dirty="0">
                <a:solidFill>
                  <a:srgbClr val="FF0000"/>
                </a:solidFill>
              </a:rPr>
              <a:t>возглашает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И </a:t>
            </a:r>
            <a:r>
              <a:rPr lang="ru-RU" b="1" dirty="0">
                <a:solidFill>
                  <a:schemeClr val="tx1"/>
                </a:solidFill>
              </a:rPr>
              <a:t>да будут милости великого Бога и Спасителя нашего Иисуса Христа со всеми вами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marL="4572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Хор:</a:t>
            </a:r>
            <a:r>
              <a:rPr lang="ru-RU" b="1" dirty="0"/>
              <a:t> </a:t>
            </a:r>
            <a:r>
              <a:rPr lang="ru-RU" b="1" dirty="0">
                <a:solidFill>
                  <a:schemeClr val="tx1"/>
                </a:solidFill>
              </a:rPr>
              <a:t>И со духом твоим.</a:t>
            </a:r>
          </a:p>
        </p:txBody>
      </p:sp>
      <p:pic>
        <p:nvPicPr>
          <p:cNvPr id="2052" name="Picture 4" descr="C:\Users\Василий\Desktop\библейско-богсловские курсы\лекция 9\02120012_big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764666" cy="518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015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1772816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Диакон: </a:t>
            </a:r>
            <a:r>
              <a:rPr lang="ru-RU" b="1" dirty="0" smtClean="0">
                <a:solidFill>
                  <a:schemeClr val="tx1"/>
                </a:solidFill>
              </a:rPr>
              <a:t>Станем </a:t>
            </a:r>
            <a:r>
              <a:rPr lang="ru-RU" b="1" dirty="0">
                <a:solidFill>
                  <a:schemeClr val="tx1"/>
                </a:solidFill>
              </a:rPr>
              <a:t>добре, станем со страхом, </a:t>
            </a:r>
            <a:r>
              <a:rPr lang="ru-RU" b="1" dirty="0" err="1">
                <a:solidFill>
                  <a:schemeClr val="tx1"/>
                </a:solidFill>
              </a:rPr>
              <a:t>вонмем</a:t>
            </a:r>
            <a:r>
              <a:rPr lang="ru-RU" b="1" dirty="0">
                <a:solidFill>
                  <a:schemeClr val="tx1"/>
                </a:solidFill>
              </a:rPr>
              <a:t>, святое возношение в мире </a:t>
            </a:r>
            <a:r>
              <a:rPr lang="ru-RU" b="1" dirty="0" err="1">
                <a:solidFill>
                  <a:schemeClr val="tx1"/>
                </a:solidFill>
              </a:rPr>
              <a:t>приносити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pPr marL="45720" indent="0" algn="ctr">
              <a:buNone/>
            </a:pPr>
            <a:r>
              <a:rPr lang="en-US" dirty="0" smtClean="0"/>
              <a:t>[</a:t>
            </a:r>
            <a:r>
              <a:rPr lang="ru-RU" dirty="0" smtClean="0"/>
              <a:t>Станем </a:t>
            </a:r>
            <a:r>
              <a:rPr lang="ru-RU" dirty="0"/>
              <a:t>прекрасно, станем со страхом, будем внимать, дабы святое Возношение в мире приносить</a:t>
            </a:r>
            <a:r>
              <a:rPr lang="ru-RU" dirty="0" smtClean="0"/>
              <a:t>!</a:t>
            </a:r>
            <a:r>
              <a:rPr lang="en-US" dirty="0" smtClean="0"/>
              <a:t>]</a:t>
            </a:r>
          </a:p>
          <a:p>
            <a:pPr marL="4572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Хор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r>
              <a:rPr lang="ru-RU" b="1" dirty="0"/>
              <a:t> </a:t>
            </a:r>
            <a:r>
              <a:rPr lang="ru-RU" dirty="0">
                <a:solidFill>
                  <a:schemeClr val="tx1"/>
                </a:solidFill>
              </a:rPr>
              <a:t>Милость мира, жертву хваления.</a:t>
            </a:r>
            <a:endParaRPr lang="ru-RU" dirty="0" smtClean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dirty="0"/>
          </a:p>
        </p:txBody>
      </p:sp>
      <p:pic>
        <p:nvPicPr>
          <p:cNvPr id="3074" name="Picture 2" descr="C:\Users\Василий\Desktop\библейско-богсловские курсы\лекция 9\l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51110"/>
            <a:ext cx="7200800" cy="496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86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-1"/>
            <a:ext cx="8712968" cy="1220755"/>
          </a:xfrm>
        </p:spPr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r>
              <a:rPr lang="ru-RU" dirty="0" smtClean="0"/>
              <a:t>Священник воздевая руки произносит: </a:t>
            </a:r>
            <a:r>
              <a:rPr lang="ru-RU" b="1" dirty="0" smtClean="0">
                <a:solidFill>
                  <a:schemeClr val="tx1"/>
                </a:solidFill>
              </a:rPr>
              <a:t>Горе имеем сердца</a:t>
            </a:r>
            <a:r>
              <a:rPr lang="ru-RU" b="1" dirty="0" smtClean="0"/>
              <a:t>! </a:t>
            </a:r>
            <a:r>
              <a:rPr lang="en-US" dirty="0" smtClean="0"/>
              <a:t>[</a:t>
            </a:r>
            <a:r>
              <a:rPr lang="ru-RU" dirty="0" smtClean="0"/>
              <a:t>Ввысь (к Небу) обратим </a:t>
            </a:r>
            <a:r>
              <a:rPr lang="ru-RU" dirty="0"/>
              <a:t>сердца</a:t>
            </a:r>
            <a:r>
              <a:rPr lang="ru-RU" dirty="0" smtClean="0"/>
              <a:t>!</a:t>
            </a:r>
            <a:r>
              <a:rPr lang="en-US" dirty="0" smtClean="0"/>
              <a:t>]</a:t>
            </a:r>
          </a:p>
          <a:p>
            <a:pPr marL="45720" indent="0" algn="ctr">
              <a:buNone/>
            </a:pPr>
            <a:r>
              <a:rPr lang="ru-RU" dirty="0" smtClean="0"/>
              <a:t> Хор</a:t>
            </a:r>
            <a:r>
              <a:rPr lang="en-US" dirty="0" smtClean="0"/>
              <a:t> </a:t>
            </a:r>
            <a:r>
              <a:rPr lang="ru-RU" dirty="0" smtClean="0"/>
              <a:t>отвечает: </a:t>
            </a:r>
            <a:r>
              <a:rPr lang="ru-RU" b="1" dirty="0">
                <a:solidFill>
                  <a:schemeClr val="tx1"/>
                </a:solidFill>
              </a:rPr>
              <a:t>Имамы ко Господу</a:t>
            </a:r>
            <a:r>
              <a:rPr lang="ru-RU" dirty="0"/>
              <a:t>. </a:t>
            </a:r>
            <a:r>
              <a:rPr lang="en-US" dirty="0" smtClean="0"/>
              <a:t>[</a:t>
            </a:r>
            <a:r>
              <a:rPr lang="ru-RU" dirty="0" smtClean="0"/>
              <a:t>Имеем </a:t>
            </a:r>
            <a:r>
              <a:rPr lang="ru-RU" dirty="0"/>
              <a:t>ко </a:t>
            </a:r>
            <a:r>
              <a:rPr lang="ru-RU" dirty="0" smtClean="0"/>
              <a:t>Господу или </a:t>
            </a:r>
            <a:r>
              <a:rPr lang="ru-RU" dirty="0"/>
              <a:t>Мы устремили их ко Господу.</a:t>
            </a:r>
            <a:r>
              <a:rPr lang="en-US" dirty="0" smtClean="0"/>
              <a:t>]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Василий\Desktop\библейско-богсловские курсы\лекция 9\fotor6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20755"/>
            <a:ext cx="8496945" cy="566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310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888" y="0"/>
            <a:ext cx="9144000" cy="143711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dirty="0"/>
              <a:t>Священник, снова воздев руки, продолжает: </a:t>
            </a:r>
            <a:r>
              <a:rPr lang="ru-RU" b="1" dirty="0" smtClean="0">
                <a:solidFill>
                  <a:schemeClr val="tx1"/>
                </a:solidFill>
              </a:rPr>
              <a:t>Благодарим </a:t>
            </a:r>
            <a:r>
              <a:rPr lang="ru-RU" b="1" dirty="0">
                <a:solidFill>
                  <a:schemeClr val="tx1"/>
                </a:solidFill>
              </a:rPr>
              <a:t>Господа!</a:t>
            </a:r>
            <a:r>
              <a:rPr lang="ru-RU" dirty="0"/>
              <a:t> </a:t>
            </a:r>
            <a:r>
              <a:rPr lang="en-US" dirty="0" smtClean="0"/>
              <a:t>[</a:t>
            </a:r>
            <a:r>
              <a:rPr lang="ru-RU" dirty="0" smtClean="0"/>
              <a:t>Возблагодарим </a:t>
            </a:r>
            <a:r>
              <a:rPr lang="ru-RU" dirty="0"/>
              <a:t>Господа!</a:t>
            </a:r>
            <a:r>
              <a:rPr lang="en-US" dirty="0" smtClean="0"/>
              <a:t>]</a:t>
            </a:r>
          </a:p>
        </p:txBody>
      </p:sp>
      <p:pic>
        <p:nvPicPr>
          <p:cNvPr id="2050" name="Picture 2" descr="C:\Users\Василий\Desktop\библейско-богсловские курсы\лекция 9\fotor65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056" y="1509126"/>
            <a:ext cx="7956376" cy="530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714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Хор: </a:t>
            </a:r>
            <a:r>
              <a:rPr lang="ru-RU" b="1" dirty="0">
                <a:solidFill>
                  <a:schemeClr val="tx1"/>
                </a:solidFill>
              </a:rPr>
              <a:t>Достойно и праведно поклоняться Отцу и Сыну и Святому Духу, Троице единосущной и нераздельной</a:t>
            </a:r>
            <a:r>
              <a:rPr lang="ru-RU" dirty="0" smtClean="0"/>
              <a:t>.</a:t>
            </a:r>
          </a:p>
          <a:p>
            <a:pPr marL="45720" indent="0" algn="ctr">
              <a:buNone/>
            </a:pPr>
            <a:endParaRPr lang="ru-RU" dirty="0"/>
          </a:p>
          <a:p>
            <a:pPr marL="4572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Священник</a:t>
            </a:r>
            <a:r>
              <a:rPr lang="ru-RU" dirty="0" smtClean="0"/>
              <a:t> в это время молится тайно </a:t>
            </a:r>
            <a:r>
              <a:rPr lang="ru-RU" dirty="0" smtClean="0">
                <a:solidFill>
                  <a:srgbClr val="FF0000"/>
                </a:solidFill>
              </a:rPr>
              <a:t>(молитва </a:t>
            </a:r>
            <a:r>
              <a:rPr lang="en-US" dirty="0" err="1" smtClean="0">
                <a:solidFill>
                  <a:srgbClr val="FF0000"/>
                </a:solidFill>
              </a:rPr>
              <a:t>praefatio</a:t>
            </a:r>
            <a:r>
              <a:rPr lang="ru-RU" dirty="0" smtClean="0">
                <a:solidFill>
                  <a:srgbClr val="FF0000"/>
                </a:solidFill>
              </a:rPr>
              <a:t>): </a:t>
            </a:r>
            <a:r>
              <a:rPr lang="ru-RU" b="1" dirty="0" smtClean="0">
                <a:solidFill>
                  <a:schemeClr val="tx1"/>
                </a:solidFill>
              </a:rPr>
              <a:t>Достойно </a:t>
            </a:r>
            <a:r>
              <a:rPr lang="ru-RU" b="1" dirty="0">
                <a:solidFill>
                  <a:schemeClr val="tx1"/>
                </a:solidFill>
              </a:rPr>
              <a:t>и праведно Тебя воспевать, Тебя благословлять, Тебя восхвалять, Тебя благодарить, Тебе поклоняться на всяком месте владычества Твоего, ибо Ты – Бог неизреченный, непознаваемый, невидимый, непостижимый, вечно существующий, так же существующий, Ты и единородный Твой Сын и Дух Твой Святой. Ты из небытия в бытие нас привел, и отпадших восставил снова, и неотступно делал все, доколе на небо нас не возвел и не даровал нам Царство Твое будущее. За все это благодарим Тебя, и единородного Твоего Сына и Духа Твоего Святого, за все, что мы знаем и чего не знаем, явные и неведомые благодеяния, совершившиеся для нас. Благодарим Тебя и за это общее служение, которое Ты принять из рук наших благоволил, хотя и предстоят Тебе тысячи Архангелов и мириады Ангелов, Херувимы и Серафимы шестикрылые, </a:t>
            </a:r>
            <a:r>
              <a:rPr lang="ru-RU" b="1" dirty="0" err="1">
                <a:solidFill>
                  <a:schemeClr val="tx1"/>
                </a:solidFill>
              </a:rPr>
              <a:t>многоокие</a:t>
            </a:r>
            <a:r>
              <a:rPr lang="ru-RU" b="1" dirty="0">
                <a:solidFill>
                  <a:schemeClr val="tx1"/>
                </a:solidFill>
              </a:rPr>
              <a:t>, воспаряющие, окрыленные.</a:t>
            </a:r>
          </a:p>
        </p:txBody>
      </p:sp>
    </p:spTree>
    <p:extLst>
      <p:ext uri="{BB962C8B-B14F-4D97-AF65-F5344CB8AC3E}">
        <p14:creationId xmlns:p14="http://schemas.microsoft.com/office/powerpoint/2010/main" xmlns="" val="228650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4475"/>
            <a:ext cx="8712968" cy="82527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Возвышая голос [и делая </a:t>
            </a:r>
            <a:r>
              <a:rPr lang="ru-RU" dirty="0" err="1">
                <a:solidFill>
                  <a:srgbClr val="FF0000"/>
                </a:solidFill>
              </a:rPr>
              <a:t>звездицей</a:t>
            </a:r>
            <a:r>
              <a:rPr lang="ru-RU" dirty="0">
                <a:solidFill>
                  <a:srgbClr val="FF0000"/>
                </a:solidFill>
              </a:rPr>
              <a:t> знак креста над дискосом</a:t>
            </a:r>
            <a:r>
              <a:rPr lang="ru-RU" dirty="0" smtClean="0">
                <a:solidFill>
                  <a:srgbClr val="FF0000"/>
                </a:solidFill>
              </a:rPr>
              <a:t>]: </a:t>
            </a:r>
            <a:r>
              <a:rPr lang="ru-RU" b="1" dirty="0">
                <a:solidFill>
                  <a:schemeClr val="tx1"/>
                </a:solidFill>
              </a:rPr>
              <a:t>Победную песнь </a:t>
            </a:r>
            <a:r>
              <a:rPr lang="ru-RU" b="1" dirty="0" err="1">
                <a:solidFill>
                  <a:schemeClr val="tx1"/>
                </a:solidFill>
              </a:rPr>
              <a:t>поюще</a:t>
            </a:r>
            <a:r>
              <a:rPr lang="ru-RU" b="1" dirty="0">
                <a:solidFill>
                  <a:schemeClr val="tx1"/>
                </a:solidFill>
              </a:rPr>
              <a:t>, вопиюще, </a:t>
            </a:r>
            <a:r>
              <a:rPr lang="ru-RU" b="1" dirty="0" err="1">
                <a:solidFill>
                  <a:schemeClr val="tx1"/>
                </a:solidFill>
              </a:rPr>
              <a:t>взывающе</a:t>
            </a:r>
            <a:r>
              <a:rPr lang="ru-RU" b="1" dirty="0">
                <a:solidFill>
                  <a:schemeClr val="tx1"/>
                </a:solidFill>
              </a:rPr>
              <a:t> и </a:t>
            </a:r>
            <a:r>
              <a:rPr lang="ru-RU" b="1" dirty="0" err="1">
                <a:solidFill>
                  <a:schemeClr val="tx1"/>
                </a:solidFill>
              </a:rPr>
              <a:t>глаголюще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074" name="Picture 2" descr="C:\Users\Василий\Desktop\библейско-богсловские курсы\лекция 9\fotor65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560" y="964750"/>
            <a:ext cx="8664928" cy="577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293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Хор: </a:t>
            </a:r>
            <a:r>
              <a:rPr lang="ru-RU" b="1" dirty="0">
                <a:solidFill>
                  <a:schemeClr val="tx1"/>
                </a:solidFill>
              </a:rPr>
              <a:t>Свят, свят, свят Господь </a:t>
            </a:r>
            <a:r>
              <a:rPr lang="ru-RU" b="1" dirty="0" err="1">
                <a:solidFill>
                  <a:schemeClr val="tx1"/>
                </a:solidFill>
              </a:rPr>
              <a:t>Саваоф</a:t>
            </a:r>
            <a:r>
              <a:rPr lang="ru-RU" b="1" dirty="0" smtClean="0">
                <a:solidFill>
                  <a:schemeClr val="tx1"/>
                </a:solidFill>
              </a:rPr>
              <a:t>! </a:t>
            </a:r>
            <a:r>
              <a:rPr lang="ru-RU" b="1" dirty="0">
                <a:solidFill>
                  <a:schemeClr val="tx1"/>
                </a:solidFill>
              </a:rPr>
              <a:t>Полны небо и земля славою Твоей</a:t>
            </a:r>
            <a:r>
              <a:rPr lang="ru-RU" b="1" dirty="0" smtClean="0">
                <a:solidFill>
                  <a:schemeClr val="tx1"/>
                </a:solidFill>
              </a:rPr>
              <a:t>! </a:t>
            </a:r>
            <a:r>
              <a:rPr lang="ru-RU" b="1" dirty="0">
                <a:solidFill>
                  <a:schemeClr val="tx1"/>
                </a:solidFill>
              </a:rPr>
              <a:t>Осанна в вышних</a:t>
            </a:r>
            <a:r>
              <a:rPr lang="ru-RU" b="1" dirty="0" smtClean="0">
                <a:solidFill>
                  <a:schemeClr val="tx1"/>
                </a:solidFill>
              </a:rPr>
              <a:t>! </a:t>
            </a:r>
            <a:r>
              <a:rPr lang="ru-RU" b="1" dirty="0">
                <a:solidFill>
                  <a:schemeClr val="tx1"/>
                </a:solidFill>
              </a:rPr>
              <a:t>Благословен Грядущий во имя </a:t>
            </a:r>
            <a:r>
              <a:rPr lang="ru-RU" b="1" dirty="0" smtClean="0">
                <a:solidFill>
                  <a:schemeClr val="tx1"/>
                </a:solidFill>
              </a:rPr>
              <a:t>Господне! </a:t>
            </a:r>
            <a:r>
              <a:rPr lang="ru-RU" b="1" dirty="0">
                <a:solidFill>
                  <a:schemeClr val="tx1"/>
                </a:solidFill>
              </a:rPr>
              <a:t>Осанна в вышних</a:t>
            </a:r>
            <a:r>
              <a:rPr lang="ru-RU" b="1" dirty="0" smtClean="0">
                <a:solidFill>
                  <a:schemeClr val="tx1"/>
                </a:solidFill>
              </a:rPr>
              <a:t>!</a:t>
            </a:r>
          </a:p>
          <a:p>
            <a:pPr marL="45720" indent="0" algn="ctr"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4572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Священник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ru-RU" dirty="0" smtClean="0">
                <a:solidFill>
                  <a:srgbClr val="FF0000"/>
                </a:solidFill>
              </a:rPr>
              <a:t>молитва </a:t>
            </a:r>
            <a:r>
              <a:rPr lang="ru-RU" dirty="0" err="1">
                <a:solidFill>
                  <a:srgbClr val="FF0000"/>
                </a:solidFill>
              </a:rPr>
              <a:t>Sanctus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r>
              <a:rPr lang="ru-RU" b="1" dirty="0"/>
              <a:t> </a:t>
            </a:r>
            <a:r>
              <a:rPr lang="ru-RU" b="1" dirty="0">
                <a:solidFill>
                  <a:schemeClr val="tx1"/>
                </a:solidFill>
              </a:rPr>
              <a:t>С этими блаженными Силами и мы, Владыка Человеколюбец, взываем и говорим: Свят Ты и пресвят: Ты, и единородный Твой Сын, и Дух Твой Святой. Свят Ты и пресвят, и величественна Слава Твоя. Ты, Кто мир Твой так возлюбил, что дал Сына Своего единородного, чтобы всякий верующий в Него не погиб, но имел жизнь вечную. Он же, придя и весь замысел о нас исполнив, в ту ночь, в которую был предаваем, а вернее Сам Себя предавал за жизнь мира, взяв хлеб в </a:t>
            </a:r>
            <a:r>
              <a:rPr lang="ru-RU" b="1" dirty="0" smtClean="0">
                <a:solidFill>
                  <a:schemeClr val="tx1"/>
                </a:solidFill>
              </a:rPr>
              <a:t>Свои </a:t>
            </a:r>
            <a:r>
              <a:rPr lang="ru-RU" b="1" dirty="0">
                <a:solidFill>
                  <a:schemeClr val="tx1"/>
                </a:solidFill>
              </a:rPr>
              <a:t>святые, и пречистые, и непорочные руки, возблагодарив и благословив, освятив, преломив, дал святым Своим ученикам и апостолам, сказав:</a:t>
            </a:r>
          </a:p>
        </p:txBody>
      </p:sp>
    </p:spTree>
    <p:extLst>
      <p:ext uri="{BB962C8B-B14F-4D97-AF65-F5344CB8AC3E}">
        <p14:creationId xmlns:p14="http://schemas.microsoft.com/office/powerpoint/2010/main" xmlns="" val="247377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25039"/>
            <a:ext cx="9144000" cy="1473344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Затем священник возглашает: </a:t>
            </a:r>
            <a:r>
              <a:rPr lang="ru-RU" b="1" dirty="0" err="1" smtClean="0">
                <a:solidFill>
                  <a:schemeClr val="tx1"/>
                </a:solidFill>
              </a:rPr>
              <a:t>Приимите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ядите</a:t>
            </a:r>
            <a:r>
              <a:rPr lang="ru-RU" b="1" dirty="0">
                <a:solidFill>
                  <a:schemeClr val="tx1"/>
                </a:solidFill>
              </a:rPr>
              <a:t>, Сие есть Тело Мое, еже за вы ломимое, во оставление </a:t>
            </a:r>
            <a:r>
              <a:rPr lang="ru-RU" b="1" dirty="0" smtClean="0">
                <a:solidFill>
                  <a:schemeClr val="tx1"/>
                </a:solidFill>
              </a:rPr>
              <a:t>грехов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[</a:t>
            </a:r>
            <a:r>
              <a:rPr lang="ru-RU" dirty="0"/>
              <a:t>Возьмите, вкусите, это – Тело Мое, за вас преломляемое для отпущения </a:t>
            </a:r>
            <a:r>
              <a:rPr lang="ru-RU" dirty="0" smtClean="0"/>
              <a:t>грехов</a:t>
            </a:r>
            <a:r>
              <a:rPr lang="en-US" dirty="0" smtClean="0"/>
              <a:t>]. </a:t>
            </a:r>
            <a:r>
              <a:rPr lang="ru-RU" dirty="0" smtClean="0">
                <a:solidFill>
                  <a:srgbClr val="FF0000"/>
                </a:solidFill>
              </a:rPr>
              <a:t>Хор: </a:t>
            </a:r>
            <a:r>
              <a:rPr lang="ru-RU" b="1" dirty="0" smtClean="0">
                <a:solidFill>
                  <a:schemeClr val="tx1"/>
                </a:solidFill>
              </a:rPr>
              <a:t>Аминь.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 descr="C:\Users\Василий\Desktop\библейско-богсловские курсы\лекция 9\fotor65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346" y="1486644"/>
            <a:ext cx="7882086" cy="525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66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1641</TotalTime>
  <Words>634</Words>
  <Application>Microsoft Office PowerPoint</Application>
  <PresentationFormat>Экран (4:3)</PresentationFormat>
  <Paragraphs>70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Лекция 9. Литургия верных (продолжение)</vt:lpstr>
      <vt:lpstr>Структура Евхаристического канона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9. Литургия верных (продолжение)</dc:title>
  <dc:creator>Василий</dc:creator>
  <cp:lastModifiedBy>Holy</cp:lastModifiedBy>
  <cp:revision>30</cp:revision>
  <dcterms:created xsi:type="dcterms:W3CDTF">2013-11-28T07:18:48Z</dcterms:created>
  <dcterms:modified xsi:type="dcterms:W3CDTF">2013-12-01T14:18:57Z</dcterms:modified>
</cp:coreProperties>
</file>