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5" r:id="rId4"/>
    <p:sldId id="266" r:id="rId5"/>
    <p:sldId id="257" r:id="rId6"/>
    <p:sldId id="268" r:id="rId7"/>
    <p:sldId id="262" r:id="rId8"/>
    <p:sldId id="258" r:id="rId9"/>
    <p:sldId id="261" r:id="rId10"/>
    <p:sldId id="263" r:id="rId11"/>
    <p:sldId id="260" r:id="rId1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64"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30.01.2014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30.01.2014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30.01.2014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30.01.2014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30.01.2014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30.01.2014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30.01.2014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30.01.2014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30.01.2014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30.01.2014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30.01.2014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30.01.2014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3.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70">
          <a:fgClr>
            <a:schemeClr val="accent3">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0"/>
            <a:ext cx="9144000" cy="6858000"/>
          </a:xfrm>
        </p:spPr>
        <p:txBody>
          <a:bodyPr lIns="180000" rIns="180000">
            <a:noAutofit/>
          </a:bodyPr>
          <a:lstStyle/>
          <a:p>
            <a:r>
              <a:rPr lang="ru-RU" b="1" dirty="0" smtClean="0"/>
              <a:t>Лекция 12. </a:t>
            </a:r>
            <a:r>
              <a:rPr lang="ru-RU" b="1" dirty="0"/>
              <a:t>Избрание 12 </a:t>
            </a:r>
            <a:r>
              <a:rPr lang="ru-RU" b="1" dirty="0" smtClean="0"/>
              <a:t>апостолов. Послание апостолов на проповедь. </a:t>
            </a:r>
            <a:endParaRPr lang="ru-RU" b="1" dirty="0"/>
          </a:p>
        </p:txBody>
      </p:sp>
    </p:spTree>
    <p:extLst>
      <p:ext uri="{BB962C8B-B14F-4D97-AF65-F5344CB8AC3E}">
        <p14:creationId xmlns:p14="http://schemas.microsoft.com/office/powerpoint/2010/main" val="1605678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narHorz">
          <a:fgClr>
            <a:schemeClr val="accent6">
              <a:lumMod val="75000"/>
            </a:schemeClr>
          </a:fgClr>
          <a:bgClr>
            <a:schemeClr val="bg1"/>
          </a:bgClr>
        </a:patt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60648"/>
            <a:ext cx="8229600" cy="720080"/>
          </a:xfrm>
        </p:spPr>
        <p:style>
          <a:lnRef idx="0">
            <a:schemeClr val="accent6"/>
          </a:lnRef>
          <a:fillRef idx="3">
            <a:schemeClr val="accent6"/>
          </a:fillRef>
          <a:effectRef idx="3">
            <a:schemeClr val="accent6"/>
          </a:effectRef>
          <a:fontRef idx="minor">
            <a:schemeClr val="lt1"/>
          </a:fontRef>
        </p:style>
        <p:txBody>
          <a:bodyPr>
            <a:normAutofit/>
          </a:bodyPr>
          <a:lstStyle/>
          <a:p>
            <a:r>
              <a:rPr lang="ru-RU" sz="3200" b="1" dirty="0" err="1" smtClean="0">
                <a:solidFill>
                  <a:schemeClr val="tx1"/>
                </a:solidFill>
              </a:rPr>
              <a:t>Мк</a:t>
            </a:r>
            <a:r>
              <a:rPr lang="ru-RU" sz="3200" b="1" dirty="0" smtClean="0">
                <a:solidFill>
                  <a:schemeClr val="tx1"/>
                </a:solidFill>
              </a:rPr>
              <a:t> 6 гл.</a:t>
            </a:r>
            <a:endParaRPr lang="ru-RU" sz="3200" b="1" dirty="0">
              <a:solidFill>
                <a:schemeClr val="tx1"/>
              </a:solidFill>
            </a:endParaRPr>
          </a:p>
        </p:txBody>
      </p:sp>
      <p:sp>
        <p:nvSpPr>
          <p:cNvPr id="3" name="Объект 2"/>
          <p:cNvSpPr>
            <a:spLocks noGrp="1"/>
          </p:cNvSpPr>
          <p:nvPr>
            <p:ph idx="1"/>
          </p:nvPr>
        </p:nvSpPr>
        <p:spPr/>
        <p:style>
          <a:lnRef idx="1">
            <a:schemeClr val="accent6"/>
          </a:lnRef>
          <a:fillRef idx="2">
            <a:schemeClr val="accent6"/>
          </a:fillRef>
          <a:effectRef idx="1">
            <a:schemeClr val="accent6"/>
          </a:effectRef>
          <a:fontRef idx="minor">
            <a:schemeClr val="dk1"/>
          </a:fontRef>
        </p:style>
        <p:txBody>
          <a:bodyPr>
            <a:normAutofit fontScale="70000" lnSpcReduction="20000"/>
          </a:bodyPr>
          <a:lstStyle/>
          <a:p>
            <a:r>
              <a:rPr lang="ru-RU" dirty="0"/>
              <a:t>7. И, призвав двенадцать, начал посылать их по два, и дал им власть над нечистыми духами.</a:t>
            </a:r>
          </a:p>
          <a:p>
            <a:r>
              <a:rPr lang="ru-RU" dirty="0"/>
              <a:t>8. И заповедал им ничего не брать в дорогу, кроме одного посоха: ни сумы, ни хлеба, ни меди в поясе,</a:t>
            </a:r>
          </a:p>
          <a:p>
            <a:r>
              <a:rPr lang="ru-RU" dirty="0"/>
              <a:t>9. но обуваться в простую обувь и не носить двух одежд.</a:t>
            </a:r>
          </a:p>
          <a:p>
            <a:r>
              <a:rPr lang="ru-RU" dirty="0"/>
              <a:t>10. И сказал им: если где войдете в дом, оставайтесь в нем, доколе не выйдете из того места.</a:t>
            </a:r>
          </a:p>
          <a:p>
            <a:r>
              <a:rPr lang="ru-RU" dirty="0"/>
              <a:t>11. И если кто не примет вас и не будет слушать вас, то, выходя оттуда, отрясите прах от ног ваших, во свидетельство на них. Истинно говорю вам: отраднее будет Содому и Гоморре в день суда, нежели тому городу.</a:t>
            </a:r>
          </a:p>
          <a:p>
            <a:r>
              <a:rPr lang="ru-RU" dirty="0"/>
              <a:t>12. Они пошли и </a:t>
            </a:r>
            <a:r>
              <a:rPr lang="ru-RU" dirty="0" err="1"/>
              <a:t>проповедывали</a:t>
            </a:r>
            <a:r>
              <a:rPr lang="ru-RU" dirty="0"/>
              <a:t> покаяние;</a:t>
            </a:r>
          </a:p>
          <a:p>
            <a:r>
              <a:rPr lang="ru-RU" dirty="0"/>
              <a:t>13. изгоняли многих бесов и многих больных мазали маслом и исцеляли.</a:t>
            </a:r>
          </a:p>
        </p:txBody>
      </p:sp>
    </p:spTree>
    <p:extLst>
      <p:ext uri="{BB962C8B-B14F-4D97-AF65-F5344CB8AC3E}">
        <p14:creationId xmlns:p14="http://schemas.microsoft.com/office/powerpoint/2010/main" val="30037961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narHorz">
          <a:fgClr>
            <a:schemeClr val="bg2">
              <a:lumMod val="75000"/>
            </a:schemeClr>
          </a:fgClr>
          <a:bgClr>
            <a:schemeClr val="bg1"/>
          </a:bgClr>
        </a:pattFill>
        <a:effectLst/>
      </p:bgPr>
    </p:bg>
    <p:spTree>
      <p:nvGrpSpPr>
        <p:cNvPr id="1" name=""/>
        <p:cNvGrpSpPr/>
        <p:nvPr/>
      </p:nvGrpSpPr>
      <p:grpSpPr>
        <a:xfrm>
          <a:off x="0" y="0"/>
          <a:ext cx="0" cy="0"/>
          <a:chOff x="0" y="0"/>
          <a:chExt cx="0" cy="0"/>
        </a:xfrm>
      </p:grpSpPr>
      <p:sp>
        <p:nvSpPr>
          <p:cNvPr id="4" name="Скругленный прямоугольник 3"/>
          <p:cNvSpPr/>
          <p:nvPr/>
        </p:nvSpPr>
        <p:spPr>
          <a:xfrm>
            <a:off x="755576" y="332656"/>
            <a:ext cx="7632848" cy="1008112"/>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r>
              <a:rPr lang="ru-RU" sz="3200" b="1" dirty="0" smtClean="0">
                <a:solidFill>
                  <a:schemeClr val="tx1"/>
                </a:solidFill>
              </a:rPr>
              <a:t>Домашнее задание</a:t>
            </a:r>
            <a:endParaRPr lang="ru-RU" sz="3200" b="1" dirty="0">
              <a:solidFill>
                <a:schemeClr val="tx1"/>
              </a:solidFill>
            </a:endParaRPr>
          </a:p>
        </p:txBody>
      </p:sp>
      <p:sp>
        <p:nvSpPr>
          <p:cNvPr id="5" name="Прямоугольник 4"/>
          <p:cNvSpPr/>
          <p:nvPr/>
        </p:nvSpPr>
        <p:spPr>
          <a:xfrm>
            <a:off x="377612" y="2173544"/>
            <a:ext cx="8388775" cy="246665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lt2"/>
          </a:fillRef>
          <a:effectRef idx="0">
            <a:schemeClr val="accent1"/>
          </a:effectRef>
          <a:fontRef idx="minor">
            <a:schemeClr val="lt1"/>
          </a:fontRef>
        </p:style>
        <p:txBody>
          <a:bodyPr rtlCol="0" anchor="ctr"/>
          <a:lstStyle/>
          <a:p>
            <a:r>
              <a:rPr lang="ru-RU" sz="2400" b="1" dirty="0" smtClean="0">
                <a:solidFill>
                  <a:schemeClr val="tx1"/>
                </a:solidFill>
              </a:rPr>
              <a:t>Прочитать следующие отрывки:</a:t>
            </a:r>
          </a:p>
          <a:p>
            <a:pPr marL="457200" indent="-457200">
              <a:buFont typeface="Arial" pitchFamily="34" charset="0"/>
              <a:buChar char="•"/>
            </a:pPr>
            <a:r>
              <a:rPr lang="ru-RU" sz="2400" b="1" dirty="0" smtClean="0">
                <a:solidFill>
                  <a:schemeClr val="tx1"/>
                </a:solidFill>
              </a:rPr>
              <a:t>Избрание </a:t>
            </a:r>
            <a:r>
              <a:rPr lang="ru-RU" sz="2400" b="1" dirty="0">
                <a:solidFill>
                  <a:schemeClr val="tx1"/>
                </a:solidFill>
              </a:rPr>
              <a:t>12 апостолов (Мф. 10, 1-4; </a:t>
            </a:r>
            <a:r>
              <a:rPr lang="ru-RU" sz="2400" b="1" dirty="0" err="1">
                <a:solidFill>
                  <a:schemeClr val="tx1"/>
                </a:solidFill>
              </a:rPr>
              <a:t>Мк</a:t>
            </a:r>
            <a:r>
              <a:rPr lang="ru-RU" sz="2400" b="1" dirty="0">
                <a:solidFill>
                  <a:schemeClr val="tx1"/>
                </a:solidFill>
              </a:rPr>
              <a:t>. 3, 13-19; </a:t>
            </a:r>
            <a:r>
              <a:rPr lang="ru-RU" sz="2400" b="1" dirty="0" err="1">
                <a:solidFill>
                  <a:schemeClr val="tx1"/>
                </a:solidFill>
              </a:rPr>
              <a:t>Лк</a:t>
            </a:r>
            <a:r>
              <a:rPr lang="ru-RU" sz="2400" b="1" dirty="0">
                <a:solidFill>
                  <a:schemeClr val="tx1"/>
                </a:solidFill>
              </a:rPr>
              <a:t>. 6, 12-16). </a:t>
            </a:r>
            <a:endParaRPr lang="ru-RU" sz="2400" b="1" dirty="0" smtClean="0">
              <a:solidFill>
                <a:schemeClr val="tx1"/>
              </a:solidFill>
            </a:endParaRPr>
          </a:p>
          <a:p>
            <a:pPr marL="457200" indent="-457200">
              <a:buFont typeface="Arial" pitchFamily="34" charset="0"/>
              <a:buChar char="•"/>
            </a:pPr>
            <a:r>
              <a:rPr lang="ru-RU" sz="2400" b="1" dirty="0" smtClean="0">
                <a:solidFill>
                  <a:schemeClr val="tx1"/>
                </a:solidFill>
              </a:rPr>
              <a:t>Послание на проповедь </a:t>
            </a:r>
            <a:r>
              <a:rPr lang="ru-RU" sz="2400" b="1" dirty="0">
                <a:solidFill>
                  <a:schemeClr val="tx1"/>
                </a:solidFill>
              </a:rPr>
              <a:t>(Мф. 9, 35-38; 10, 1-42</a:t>
            </a:r>
            <a:r>
              <a:rPr lang="ru-RU" sz="2400" b="1" dirty="0" smtClean="0">
                <a:solidFill>
                  <a:schemeClr val="tx1"/>
                </a:solidFill>
              </a:rPr>
              <a:t>).</a:t>
            </a:r>
            <a:endParaRPr lang="ru-RU" sz="2400" b="1" dirty="0">
              <a:solidFill>
                <a:schemeClr val="tx1"/>
              </a:solidFill>
            </a:endParaRPr>
          </a:p>
        </p:txBody>
      </p:sp>
    </p:spTree>
    <p:extLst>
      <p:ext uri="{BB962C8B-B14F-4D97-AF65-F5344CB8AC3E}">
        <p14:creationId xmlns:p14="http://schemas.microsoft.com/office/powerpoint/2010/main" val="301323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par>
                          <p:cTn id="11" fill="hold">
                            <p:stCondLst>
                              <p:cond delay="2400"/>
                            </p:stCondLst>
                            <p:childTnLst>
                              <p:par>
                                <p:cTn id="12" presetID="53" presetClass="entr" presetSubtype="16" fill="hold" grpId="0" nodeType="afterEffect">
                                  <p:stCondLst>
                                    <p:cond delay="0"/>
                                  </p:stCondLst>
                                  <p:childTnLst>
                                    <p:set>
                                      <p:cBhvr>
                                        <p:cTn id="13" dur="1" fill="hold">
                                          <p:stCondLst>
                                            <p:cond delay="0"/>
                                          </p:stCondLst>
                                        </p:cTn>
                                        <p:tgtEl>
                                          <p:spTgt spid="5">
                                            <p:bg/>
                                          </p:spTgt>
                                        </p:tgtEl>
                                        <p:attrNameLst>
                                          <p:attrName>style.visibility</p:attrName>
                                        </p:attrNameLst>
                                      </p:cBhvr>
                                      <p:to>
                                        <p:strVal val="visible"/>
                                      </p:to>
                                    </p:set>
                                    <p:anim calcmode="lin" valueType="num">
                                      <p:cBhvr>
                                        <p:cTn id="14" dur="1000" fill="hold"/>
                                        <p:tgtEl>
                                          <p:spTgt spid="5">
                                            <p:bg/>
                                          </p:spTgt>
                                        </p:tgtEl>
                                        <p:attrNameLst>
                                          <p:attrName>ppt_w</p:attrName>
                                        </p:attrNameLst>
                                      </p:cBhvr>
                                      <p:tavLst>
                                        <p:tav tm="0">
                                          <p:val>
                                            <p:fltVal val="0"/>
                                          </p:val>
                                        </p:tav>
                                        <p:tav tm="100000">
                                          <p:val>
                                            <p:strVal val="#ppt_w"/>
                                          </p:val>
                                        </p:tav>
                                      </p:tavLst>
                                    </p:anim>
                                    <p:anim calcmode="lin" valueType="num">
                                      <p:cBhvr>
                                        <p:cTn id="15" dur="1000" fill="hold"/>
                                        <p:tgtEl>
                                          <p:spTgt spid="5">
                                            <p:bg/>
                                          </p:spTgt>
                                        </p:tgtEl>
                                        <p:attrNameLst>
                                          <p:attrName>ppt_h</p:attrName>
                                        </p:attrNameLst>
                                      </p:cBhvr>
                                      <p:tavLst>
                                        <p:tav tm="0">
                                          <p:val>
                                            <p:fltVal val="0"/>
                                          </p:val>
                                        </p:tav>
                                        <p:tav tm="100000">
                                          <p:val>
                                            <p:strVal val="#ppt_h"/>
                                          </p:val>
                                        </p:tav>
                                      </p:tavLst>
                                    </p:anim>
                                    <p:animEffect transition="in" filter="fade">
                                      <p:cBhvr>
                                        <p:cTn id="16" dur="1000"/>
                                        <p:tgtEl>
                                          <p:spTgt spid="5">
                                            <p:bg/>
                                          </p:spTgt>
                                        </p:tgtEl>
                                      </p:cBhvr>
                                    </p:animEffect>
                                  </p:childTnLst>
                                </p:cTn>
                              </p:par>
                            </p:childTnLst>
                          </p:cTn>
                        </p:par>
                        <p:par>
                          <p:cTn id="17" fill="hold">
                            <p:stCondLst>
                              <p:cond delay="3400"/>
                            </p:stCondLst>
                            <p:childTnLst>
                              <p:par>
                                <p:cTn id="18" presetID="53" presetClass="entr" presetSubtype="16"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p:cTn id="20"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2" dur="1000"/>
                                        <p:tgtEl>
                                          <p:spTgt spid="5">
                                            <p:txEl>
                                              <p:pRg st="0" end="0"/>
                                            </p:txEl>
                                          </p:spTgt>
                                        </p:tgtEl>
                                      </p:cBhvr>
                                    </p:animEffect>
                                  </p:childTnLst>
                                </p:cTn>
                              </p:par>
                            </p:childTnLst>
                          </p:cTn>
                        </p:par>
                        <p:par>
                          <p:cTn id="23" fill="hold">
                            <p:stCondLst>
                              <p:cond delay="4400"/>
                            </p:stCondLst>
                            <p:childTnLst>
                              <p:par>
                                <p:cTn id="24" presetID="53" presetClass="entr" presetSubtype="16" fill="hold" grpId="0" nodeType="after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 calcmode="lin" valueType="num">
                                      <p:cBhvr>
                                        <p:cTn id="26"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7" dur="10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8" dur="1000"/>
                                        <p:tgtEl>
                                          <p:spTgt spid="5">
                                            <p:txEl>
                                              <p:pRg st="1" end="1"/>
                                            </p:txEl>
                                          </p:spTgt>
                                        </p:tgtEl>
                                      </p:cBhvr>
                                    </p:animEffect>
                                  </p:childTnLst>
                                </p:cTn>
                              </p:par>
                            </p:childTnLst>
                          </p:cTn>
                        </p:par>
                        <p:par>
                          <p:cTn id="29" fill="hold">
                            <p:stCondLst>
                              <p:cond delay="5400"/>
                            </p:stCondLst>
                            <p:childTnLst>
                              <p:par>
                                <p:cTn id="30" presetID="53" presetClass="entr" presetSubtype="16" fill="hold" grpId="0" nodeType="after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 calcmode="lin" valueType="num">
                                      <p:cBhvr>
                                        <p:cTn id="32"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33" dur="10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34"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50">
          <a:fgClr>
            <a:schemeClr val="accent6">
              <a:lumMod val="60000"/>
              <a:lumOff val="40000"/>
            </a:schemeClr>
          </a:fgClr>
          <a:bgClr>
            <a:schemeClr val="bg1"/>
          </a:bgClr>
        </a:pattFill>
        <a:effectLst/>
      </p:bgPr>
    </p:bg>
    <p:spTree>
      <p:nvGrpSpPr>
        <p:cNvPr id="1" name=""/>
        <p:cNvGrpSpPr/>
        <p:nvPr/>
      </p:nvGrpSpPr>
      <p:grpSpPr>
        <a:xfrm>
          <a:off x="0" y="0"/>
          <a:ext cx="0" cy="0"/>
          <a:chOff x="0" y="0"/>
          <a:chExt cx="0" cy="0"/>
        </a:xfrm>
      </p:grpSpPr>
      <p:pic>
        <p:nvPicPr>
          <p:cNvPr id="1026" name="Picture 2" descr="E:\лекции по Н. З\12\ih434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66067" y="0"/>
            <a:ext cx="5370229" cy="6929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1383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openDmnd">
          <a:fgClr>
            <a:schemeClr val="accent3">
              <a:lumMod val="75000"/>
            </a:schemeClr>
          </a:fgClr>
          <a:bgClr>
            <a:schemeClr val="bg1"/>
          </a:bgClr>
        </a:pattFill>
        <a:effectLst/>
      </p:bgPr>
    </p:bg>
    <p:spTree>
      <p:nvGrpSpPr>
        <p:cNvPr id="1" name=""/>
        <p:cNvGrpSpPr/>
        <p:nvPr/>
      </p:nvGrpSpPr>
      <p:grpSpPr>
        <a:xfrm>
          <a:off x="0" y="0"/>
          <a:ext cx="0" cy="0"/>
          <a:chOff x="0" y="0"/>
          <a:chExt cx="0" cy="0"/>
        </a:xfrm>
      </p:grpSpPr>
      <p:sp>
        <p:nvSpPr>
          <p:cNvPr id="4" name="Скругленный прямоугольник 3"/>
          <p:cNvSpPr/>
          <p:nvPr/>
        </p:nvSpPr>
        <p:spPr>
          <a:xfrm>
            <a:off x="323528" y="260648"/>
            <a:ext cx="8496944" cy="1152128"/>
          </a:xfrm>
          <a:prstGeom prst="roundRect">
            <a:avLst/>
          </a:prstGeom>
          <a:ln/>
        </p:spPr>
        <p:style>
          <a:lnRef idx="0">
            <a:schemeClr val="accent3"/>
          </a:lnRef>
          <a:fillRef idx="3">
            <a:schemeClr val="accent3"/>
          </a:fillRef>
          <a:effectRef idx="3">
            <a:schemeClr val="accent3"/>
          </a:effectRef>
          <a:fontRef idx="minor">
            <a:schemeClr val="lt1"/>
          </a:fontRef>
        </p:style>
        <p:txBody>
          <a:bodyPr lIns="0" rIns="0" rtlCol="0" anchor="ctr"/>
          <a:lstStyle/>
          <a:p>
            <a:pPr algn="ctr"/>
            <a:r>
              <a:rPr lang="ru-RU" sz="2000" b="1" dirty="0" smtClean="0">
                <a:solidFill>
                  <a:schemeClr val="tx1"/>
                </a:solidFill>
              </a:rPr>
              <a:t>Мф. 9, 35 ст.: «И </a:t>
            </a:r>
            <a:r>
              <a:rPr lang="ru-RU" sz="2000" b="1" dirty="0">
                <a:solidFill>
                  <a:schemeClr val="tx1"/>
                </a:solidFill>
              </a:rPr>
              <a:t>ходил Иисус по всем городам и селениям, уча в синагогах их, проповедуя Евангелие Царствия и исцеляя всякую болезнь и всякую немощь в </a:t>
            </a:r>
            <a:r>
              <a:rPr lang="ru-RU" sz="2000" b="1" dirty="0" smtClean="0">
                <a:solidFill>
                  <a:schemeClr val="tx1"/>
                </a:solidFill>
              </a:rPr>
              <a:t>людях».</a:t>
            </a:r>
            <a:endParaRPr lang="ru-RU" sz="2000" b="1" dirty="0">
              <a:solidFill>
                <a:schemeClr val="tx1"/>
              </a:solidFill>
            </a:endParaRPr>
          </a:p>
        </p:txBody>
      </p:sp>
      <p:sp>
        <p:nvSpPr>
          <p:cNvPr id="5" name="Скругленный прямоугольник 4"/>
          <p:cNvSpPr/>
          <p:nvPr/>
        </p:nvSpPr>
        <p:spPr>
          <a:xfrm>
            <a:off x="395536" y="4077072"/>
            <a:ext cx="8496944" cy="108012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600" b="1" dirty="0" err="1">
                <a:solidFill>
                  <a:schemeClr val="tx1"/>
                </a:solidFill>
              </a:rPr>
              <a:t>Свт</a:t>
            </a:r>
            <a:r>
              <a:rPr lang="ru-RU" sz="1600" b="1" dirty="0">
                <a:solidFill>
                  <a:schemeClr val="tx1"/>
                </a:solidFill>
              </a:rPr>
              <a:t>. Иоанн </a:t>
            </a:r>
            <a:r>
              <a:rPr lang="ru-RU" sz="1600" b="1" dirty="0" smtClean="0">
                <a:solidFill>
                  <a:schemeClr val="tx1"/>
                </a:solidFill>
              </a:rPr>
              <a:t>Златоуст: </a:t>
            </a:r>
            <a:r>
              <a:rPr lang="ru-RU" sz="1600" b="1" i="1" dirty="0" smtClean="0">
                <a:solidFill>
                  <a:schemeClr val="tx1"/>
                </a:solidFill>
              </a:rPr>
              <a:t>«</a:t>
            </a:r>
            <a:r>
              <a:rPr lang="ru-RU" sz="1600" b="1" i="1" dirty="0">
                <a:solidFill>
                  <a:schemeClr val="tx1"/>
                </a:solidFill>
              </a:rPr>
              <a:t>Христос, научая нас, что Он по одной благости пришел благодетельствовать, не дожидался того, чтобы приходили к Нему страждущие, а Сам поспешал к ним, принося им два величайших блага: во-первых, евангелие царствия, во-вторых, исцеление от всех </a:t>
            </a:r>
            <a:r>
              <a:rPr lang="ru-RU" sz="1600" b="1" i="1" dirty="0" smtClean="0">
                <a:solidFill>
                  <a:schemeClr val="tx1"/>
                </a:solidFill>
              </a:rPr>
              <a:t>болезней».</a:t>
            </a:r>
            <a:endParaRPr lang="ru-RU" sz="1600" b="1" i="1" dirty="0">
              <a:solidFill>
                <a:schemeClr val="tx1"/>
              </a:solidFill>
            </a:endParaRPr>
          </a:p>
        </p:txBody>
      </p:sp>
      <p:sp>
        <p:nvSpPr>
          <p:cNvPr id="6" name="Скругленный прямоугольник 5"/>
          <p:cNvSpPr/>
          <p:nvPr/>
        </p:nvSpPr>
        <p:spPr>
          <a:xfrm>
            <a:off x="395536" y="2060848"/>
            <a:ext cx="8496944" cy="1656184"/>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600" b="1" dirty="0" err="1" smtClean="0">
                <a:solidFill>
                  <a:schemeClr val="tx1"/>
                </a:solidFill>
              </a:rPr>
              <a:t>Блж</a:t>
            </a:r>
            <a:r>
              <a:rPr lang="ru-RU" sz="1600" b="1" dirty="0" smtClean="0">
                <a:solidFill>
                  <a:schemeClr val="tx1"/>
                </a:solidFill>
              </a:rPr>
              <a:t>. Иероним</a:t>
            </a:r>
            <a:r>
              <a:rPr lang="ru-RU" sz="1600" b="1" i="1" dirty="0" smtClean="0">
                <a:solidFill>
                  <a:schemeClr val="tx1"/>
                </a:solidFill>
              </a:rPr>
              <a:t>: «Он </a:t>
            </a:r>
            <a:r>
              <a:rPr lang="ru-RU" sz="1600" b="1" i="1" dirty="0">
                <a:solidFill>
                  <a:schemeClr val="tx1"/>
                </a:solidFill>
              </a:rPr>
              <a:t>одинаково проповедовал Евангелие и в городах, и в деревнях, и в поселениях, т. е. и в больших, и в малых, так что не обращал внимания на могущество знатных, а только на спасение верующих, исполняя то дело, которое повелел Ему Отец и имея неутолимое желание </a:t>
            </a:r>
            <a:r>
              <a:rPr lang="ru-RU" sz="1600" b="1" i="1" dirty="0" smtClean="0">
                <a:solidFill>
                  <a:schemeClr val="tx1"/>
                </a:solidFill>
              </a:rPr>
              <a:t>учением </a:t>
            </a:r>
            <a:r>
              <a:rPr lang="ru-RU" sz="1600" b="1" i="1" dirty="0">
                <a:solidFill>
                  <a:schemeClr val="tx1"/>
                </a:solidFill>
              </a:rPr>
              <a:t>Своим спасать неверных. А научал Он Евангелию царства, и после </a:t>
            </a:r>
            <a:r>
              <a:rPr lang="ru-RU" sz="1600" b="1" i="1" dirty="0" err="1">
                <a:solidFill>
                  <a:schemeClr val="tx1"/>
                </a:solidFill>
              </a:rPr>
              <a:t>проповедания</a:t>
            </a:r>
            <a:r>
              <a:rPr lang="ru-RU" sz="1600" b="1" i="1" dirty="0">
                <a:solidFill>
                  <a:schemeClr val="tx1"/>
                </a:solidFill>
              </a:rPr>
              <a:t> и научения Он исцелял всякую немощь и всякую болезнь, чтобы Его дела могли убедить тех, которых не убеждало Его </a:t>
            </a:r>
            <a:r>
              <a:rPr lang="ru-RU" sz="1600" b="1" i="1" dirty="0" smtClean="0">
                <a:solidFill>
                  <a:schemeClr val="tx1"/>
                </a:solidFill>
              </a:rPr>
              <a:t>слово».</a:t>
            </a:r>
            <a:endParaRPr lang="ru-RU" sz="1600" b="1" i="1" dirty="0">
              <a:solidFill>
                <a:schemeClr val="tx1"/>
              </a:solidFill>
            </a:endParaRPr>
          </a:p>
        </p:txBody>
      </p:sp>
      <p:sp>
        <p:nvSpPr>
          <p:cNvPr id="7" name="Скругленный прямоугольник 6"/>
          <p:cNvSpPr/>
          <p:nvPr/>
        </p:nvSpPr>
        <p:spPr>
          <a:xfrm>
            <a:off x="395536" y="5589240"/>
            <a:ext cx="8496944" cy="648072"/>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600" b="1" dirty="0" err="1" smtClean="0">
                <a:solidFill>
                  <a:schemeClr val="tx1"/>
                </a:solidFill>
              </a:rPr>
              <a:t>Блж</a:t>
            </a:r>
            <a:r>
              <a:rPr lang="ru-RU" sz="1600" b="1" dirty="0" smtClean="0">
                <a:solidFill>
                  <a:schemeClr val="tx1"/>
                </a:solidFill>
              </a:rPr>
              <a:t>. </a:t>
            </a:r>
            <a:r>
              <a:rPr lang="ru-RU" sz="1600" b="1" dirty="0" err="1" smtClean="0">
                <a:solidFill>
                  <a:schemeClr val="tx1"/>
                </a:solidFill>
              </a:rPr>
              <a:t>Феофилакт</a:t>
            </a:r>
            <a:r>
              <a:rPr lang="ru-RU" sz="1600" b="1" dirty="0" smtClean="0">
                <a:solidFill>
                  <a:schemeClr val="tx1"/>
                </a:solidFill>
              </a:rPr>
              <a:t>: </a:t>
            </a:r>
            <a:r>
              <a:rPr lang="ru-RU" sz="1600" b="1" i="1" dirty="0" smtClean="0">
                <a:solidFill>
                  <a:schemeClr val="tx1"/>
                </a:solidFill>
              </a:rPr>
              <a:t>«Человеколюбивый </a:t>
            </a:r>
            <a:r>
              <a:rPr lang="ru-RU" sz="1600" b="1" i="1" dirty="0">
                <a:solidFill>
                  <a:schemeClr val="tx1"/>
                </a:solidFill>
              </a:rPr>
              <a:t>Господь не ожидает, пока придут к Нему, но Сам ходил, чтобы никто не имел оправдания в том, что никто не учил </a:t>
            </a:r>
            <a:r>
              <a:rPr lang="ru-RU" sz="1600" b="1" i="1" dirty="0" smtClean="0">
                <a:solidFill>
                  <a:schemeClr val="tx1"/>
                </a:solidFill>
              </a:rPr>
              <a:t>нас»</a:t>
            </a:r>
            <a:r>
              <a:rPr lang="ru-RU" sz="1600" b="1" dirty="0" smtClean="0">
                <a:solidFill>
                  <a:schemeClr val="tx1"/>
                </a:solidFill>
              </a:rPr>
              <a:t>.</a:t>
            </a:r>
            <a:endParaRPr lang="ru-RU" sz="1600" b="1" dirty="0">
              <a:solidFill>
                <a:schemeClr val="tx1"/>
              </a:solidFill>
            </a:endParaRPr>
          </a:p>
        </p:txBody>
      </p:sp>
      <p:sp>
        <p:nvSpPr>
          <p:cNvPr id="8" name="Скругленный прямоугольник 7"/>
          <p:cNvSpPr/>
          <p:nvPr/>
        </p:nvSpPr>
        <p:spPr>
          <a:xfrm>
            <a:off x="299980" y="260648"/>
            <a:ext cx="8496944" cy="100811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sz="2000" b="1" dirty="0" smtClean="0">
                <a:solidFill>
                  <a:schemeClr val="tx1"/>
                </a:solidFill>
              </a:rPr>
              <a:t>Мф. 9, 36 ст.: «Видя </a:t>
            </a:r>
            <a:r>
              <a:rPr lang="ru-RU" sz="2000" b="1" dirty="0">
                <a:solidFill>
                  <a:schemeClr val="tx1"/>
                </a:solidFill>
              </a:rPr>
              <a:t>толпы народа, Он сжалился над ними, что они были изнурены и рассеяны, как овцы, не имеющие </a:t>
            </a:r>
            <a:r>
              <a:rPr lang="ru-RU" sz="2000" b="1" dirty="0" smtClean="0">
                <a:solidFill>
                  <a:schemeClr val="tx1"/>
                </a:solidFill>
              </a:rPr>
              <a:t>пастыря».</a:t>
            </a:r>
            <a:endParaRPr lang="ru-RU" sz="2000" dirty="0"/>
          </a:p>
        </p:txBody>
      </p:sp>
      <p:sp>
        <p:nvSpPr>
          <p:cNvPr id="12" name="Скругленный прямоугольник 11"/>
          <p:cNvSpPr/>
          <p:nvPr/>
        </p:nvSpPr>
        <p:spPr>
          <a:xfrm>
            <a:off x="395536" y="2996952"/>
            <a:ext cx="8496944" cy="93610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600" b="1" dirty="0" err="1" smtClean="0">
                <a:solidFill>
                  <a:schemeClr val="tx1"/>
                </a:solidFill>
              </a:rPr>
              <a:t>Свт</a:t>
            </a:r>
            <a:r>
              <a:rPr lang="ru-RU" sz="1600" b="1" dirty="0" smtClean="0">
                <a:solidFill>
                  <a:schemeClr val="tx1"/>
                </a:solidFill>
              </a:rPr>
              <a:t>. Иоанн Златоуст: </a:t>
            </a:r>
            <a:r>
              <a:rPr lang="ru-RU" sz="1600" b="1" i="1" dirty="0">
                <a:solidFill>
                  <a:schemeClr val="tx1"/>
                </a:solidFill>
              </a:rPr>
              <a:t>« Этим Он укорял начальников иудейских за то, что они, будучи пастырями, показывали в себе свойства волков, потому что не только не исправляли народа, но и препятствовали ему быть </a:t>
            </a:r>
            <a:r>
              <a:rPr lang="ru-RU" sz="1600" b="1" i="1" dirty="0" smtClean="0">
                <a:solidFill>
                  <a:schemeClr val="tx1"/>
                </a:solidFill>
              </a:rPr>
              <a:t>лучшим</a:t>
            </a:r>
            <a:r>
              <a:rPr lang="ru-RU" sz="1600" b="1" dirty="0" smtClean="0">
                <a:solidFill>
                  <a:schemeClr val="tx1"/>
                </a:solidFill>
              </a:rPr>
              <a:t>». </a:t>
            </a:r>
            <a:endParaRPr lang="ru-RU" sz="1600" dirty="0">
              <a:solidFill>
                <a:schemeClr val="tx1"/>
              </a:solidFill>
            </a:endParaRPr>
          </a:p>
        </p:txBody>
      </p:sp>
      <p:sp>
        <p:nvSpPr>
          <p:cNvPr id="13" name="Скругленный прямоугольник 12"/>
          <p:cNvSpPr/>
          <p:nvPr/>
        </p:nvSpPr>
        <p:spPr>
          <a:xfrm>
            <a:off x="344813" y="4077072"/>
            <a:ext cx="8496944" cy="1764196"/>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600" b="1" dirty="0" err="1" smtClean="0">
                <a:solidFill>
                  <a:schemeClr val="tx1"/>
                </a:solidFill>
              </a:rPr>
              <a:t>Евфимий</a:t>
            </a:r>
            <a:r>
              <a:rPr lang="ru-RU" sz="1600" b="1" dirty="0" smtClean="0">
                <a:solidFill>
                  <a:schemeClr val="tx1"/>
                </a:solidFill>
              </a:rPr>
              <a:t> </a:t>
            </a:r>
            <a:r>
              <a:rPr lang="ru-RU" sz="1600" b="1" dirty="0" err="1" smtClean="0">
                <a:solidFill>
                  <a:schemeClr val="tx1"/>
                </a:solidFill>
              </a:rPr>
              <a:t>Зигабен</a:t>
            </a:r>
            <a:r>
              <a:rPr lang="ru-RU" sz="1600" b="1" dirty="0" smtClean="0">
                <a:solidFill>
                  <a:schemeClr val="tx1"/>
                </a:solidFill>
              </a:rPr>
              <a:t>: </a:t>
            </a:r>
            <a:r>
              <a:rPr lang="ru-RU" sz="1600" b="1" i="1" dirty="0" smtClean="0">
                <a:solidFill>
                  <a:schemeClr val="tx1"/>
                </a:solidFill>
              </a:rPr>
              <a:t>«</a:t>
            </a:r>
            <a:r>
              <a:rPr lang="ru-RU" sz="1600" b="1" i="1" dirty="0" err="1">
                <a:solidFill>
                  <a:schemeClr val="tx1"/>
                </a:solidFill>
              </a:rPr>
              <a:t>Смятени</a:t>
            </a:r>
            <a:r>
              <a:rPr lang="ru-RU" sz="1600" b="1" i="1" dirty="0">
                <a:solidFill>
                  <a:schemeClr val="tx1"/>
                </a:solidFill>
              </a:rPr>
              <a:t>, т.е. не обращаются (на путь истины), так как не имеют никого, кто бы их обратил (на этот путь); </a:t>
            </a:r>
            <a:r>
              <a:rPr lang="ru-RU" sz="1600" b="1" i="1" dirty="0" err="1">
                <a:solidFill>
                  <a:schemeClr val="tx1"/>
                </a:solidFill>
              </a:rPr>
              <a:t>отвержени</a:t>
            </a:r>
            <a:r>
              <a:rPr lang="ru-RU" sz="1600" b="1" i="1" dirty="0">
                <a:solidFill>
                  <a:schemeClr val="tx1"/>
                </a:solidFill>
              </a:rPr>
              <a:t>, т.е. совершенно оставлены в пренебрежении, наподобие овец, не имеющих пастуха, из которых одни растерзаны, или заблудились где-либо, а другие отвергнуты, т.е. брошены, потому что некому заботиться о них. Иудейские начальники не только не обращали согрешающих и не заботились об отверженных, но и сами были хуже народа».</a:t>
            </a:r>
          </a:p>
        </p:txBody>
      </p:sp>
      <p:sp>
        <p:nvSpPr>
          <p:cNvPr id="14" name="Скругленный прямоугольник 13"/>
          <p:cNvSpPr/>
          <p:nvPr/>
        </p:nvSpPr>
        <p:spPr>
          <a:xfrm>
            <a:off x="299980" y="404664"/>
            <a:ext cx="8592500" cy="1152128"/>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sz="2000" b="1" dirty="0" smtClean="0">
                <a:solidFill>
                  <a:schemeClr val="tx1"/>
                </a:solidFill>
              </a:rPr>
              <a:t>Мф. 9, 37-38 ст.: «Тогда </a:t>
            </a:r>
            <a:r>
              <a:rPr lang="ru-RU" sz="2000" b="1" dirty="0">
                <a:solidFill>
                  <a:schemeClr val="tx1"/>
                </a:solidFill>
              </a:rPr>
              <a:t>говорит ученикам Своим: жатвы много, а делателей мало; итак молите Господина жатвы, чтобы выслал делателей на жатву </a:t>
            </a:r>
            <a:r>
              <a:rPr lang="ru-RU" sz="2000" b="1" dirty="0" smtClean="0">
                <a:solidFill>
                  <a:schemeClr val="tx1"/>
                </a:solidFill>
              </a:rPr>
              <a:t>Свою».</a:t>
            </a:r>
            <a:endParaRPr lang="ru-RU" sz="2000" dirty="0"/>
          </a:p>
        </p:txBody>
      </p:sp>
      <p:sp>
        <p:nvSpPr>
          <p:cNvPr id="16" name="Скругленный прямоугольник 15"/>
          <p:cNvSpPr/>
          <p:nvPr/>
        </p:nvSpPr>
        <p:spPr>
          <a:xfrm>
            <a:off x="395536" y="4005064"/>
            <a:ext cx="8496944" cy="905717"/>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600" b="1" dirty="0" err="1">
                <a:solidFill>
                  <a:schemeClr val="tx1"/>
                </a:solidFill>
              </a:rPr>
              <a:t>Блж</a:t>
            </a:r>
            <a:r>
              <a:rPr lang="ru-RU" sz="1600" b="1" dirty="0">
                <a:solidFill>
                  <a:schemeClr val="tx1"/>
                </a:solidFill>
              </a:rPr>
              <a:t>. </a:t>
            </a:r>
            <a:r>
              <a:rPr lang="ru-RU" sz="1600" b="1" dirty="0" err="1">
                <a:solidFill>
                  <a:schemeClr val="tx1"/>
                </a:solidFill>
              </a:rPr>
              <a:t>Феофилакт</a:t>
            </a:r>
            <a:r>
              <a:rPr lang="ru-RU" sz="1600" b="1" dirty="0">
                <a:solidFill>
                  <a:schemeClr val="tx1"/>
                </a:solidFill>
              </a:rPr>
              <a:t>: </a:t>
            </a:r>
            <a:r>
              <a:rPr lang="ru-RU" sz="1600" b="1" i="1" dirty="0">
                <a:solidFill>
                  <a:schemeClr val="tx1"/>
                </a:solidFill>
              </a:rPr>
              <a:t>«Под «жатвой</a:t>
            </a:r>
            <a:r>
              <a:rPr lang="ru-RU" sz="1600" b="1" i="1" dirty="0" smtClean="0">
                <a:solidFill>
                  <a:schemeClr val="tx1"/>
                </a:solidFill>
              </a:rPr>
              <a:t>» разумеет </a:t>
            </a:r>
            <a:r>
              <a:rPr lang="ru-RU" sz="1600" b="1" i="1" dirty="0">
                <a:solidFill>
                  <a:schemeClr val="tx1"/>
                </a:solidFill>
              </a:rPr>
              <a:t>народ, который нуждался в попечении, а под «делателями» тех, которые должны учить, но которых тогда не было среди Израиля. «Господин жатвы» - это Сам Христос, Господь пророков и </a:t>
            </a:r>
            <a:r>
              <a:rPr lang="ru-RU" sz="1600" b="1" i="1" dirty="0" smtClean="0">
                <a:solidFill>
                  <a:schemeClr val="tx1"/>
                </a:solidFill>
              </a:rPr>
              <a:t>апостолов».</a:t>
            </a:r>
            <a:endParaRPr lang="ru-RU" sz="1600" b="1" i="1" dirty="0">
              <a:solidFill>
                <a:schemeClr val="tx1"/>
              </a:solidFill>
            </a:endParaRPr>
          </a:p>
        </p:txBody>
      </p:sp>
      <p:sp>
        <p:nvSpPr>
          <p:cNvPr id="17" name="Скругленный прямоугольник 16"/>
          <p:cNvSpPr/>
          <p:nvPr/>
        </p:nvSpPr>
        <p:spPr>
          <a:xfrm>
            <a:off x="395536" y="1772816"/>
            <a:ext cx="8496944" cy="1008112"/>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600" b="1" dirty="0" smtClean="0">
                <a:solidFill>
                  <a:schemeClr val="tx1"/>
                </a:solidFill>
              </a:rPr>
              <a:t>Лопухин: </a:t>
            </a:r>
            <a:r>
              <a:rPr lang="ru-RU" sz="1600" b="1" i="1" dirty="0" smtClean="0">
                <a:solidFill>
                  <a:schemeClr val="tx1"/>
                </a:solidFill>
              </a:rPr>
              <a:t>«Это сравнение </a:t>
            </a:r>
            <a:r>
              <a:rPr lang="ru-RU" sz="1600" b="1" i="1" dirty="0">
                <a:solidFill>
                  <a:schemeClr val="tx1"/>
                </a:solidFill>
              </a:rPr>
              <a:t>и показывает, что люди походили на овец в пустыне, у которых нет пастуха. Эти овцы от голода худы телом и имеют страдальческий вид; у них нет единства, они не собраны в одно стадо, а блуждают, где придется, подвергаясь многочисленным </a:t>
            </a:r>
            <a:r>
              <a:rPr lang="ru-RU" sz="1600" b="1" i="1" dirty="0" smtClean="0">
                <a:solidFill>
                  <a:schemeClr val="tx1"/>
                </a:solidFill>
              </a:rPr>
              <a:t>опасностям». </a:t>
            </a:r>
            <a:endParaRPr lang="ru-RU" sz="1600" b="1" i="1" dirty="0">
              <a:solidFill>
                <a:schemeClr val="tx1"/>
              </a:solidFill>
            </a:endParaRPr>
          </a:p>
        </p:txBody>
      </p:sp>
      <p:sp>
        <p:nvSpPr>
          <p:cNvPr id="15" name="Скругленный прямоугольник 14"/>
          <p:cNvSpPr/>
          <p:nvPr/>
        </p:nvSpPr>
        <p:spPr>
          <a:xfrm>
            <a:off x="410883" y="1998754"/>
            <a:ext cx="8496944" cy="1780372"/>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600" b="1" dirty="0" err="1" smtClean="0">
                <a:solidFill>
                  <a:schemeClr val="tx1"/>
                </a:solidFill>
              </a:rPr>
              <a:t>Блж</a:t>
            </a:r>
            <a:r>
              <a:rPr lang="ru-RU" sz="1600" b="1" dirty="0">
                <a:solidFill>
                  <a:schemeClr val="tx1"/>
                </a:solidFill>
              </a:rPr>
              <a:t>. Иероним </a:t>
            </a:r>
            <a:r>
              <a:rPr lang="ru-RU" sz="1600" b="1" dirty="0" err="1" smtClean="0">
                <a:solidFill>
                  <a:schemeClr val="tx1"/>
                </a:solidFill>
              </a:rPr>
              <a:t>Стридонтский</a:t>
            </a:r>
            <a:r>
              <a:rPr lang="ru-RU" sz="1600" b="1" dirty="0" smtClean="0">
                <a:solidFill>
                  <a:schemeClr val="tx1"/>
                </a:solidFill>
              </a:rPr>
              <a:t>:  </a:t>
            </a:r>
            <a:r>
              <a:rPr lang="ru-RU" sz="1600" b="1" i="1" dirty="0">
                <a:solidFill>
                  <a:schemeClr val="tx1"/>
                </a:solidFill>
              </a:rPr>
              <a:t>«Многая жатва обозначает множество народов; немногие делатели - недостаток пастырей. И Он повелевает просить Господина жатвы, чтобы Тот послал делателей на жатву Свою. Это суть те делатели, о которых говорит Псалмопевец: Сеявшие со слезами будут пожинать с </a:t>
            </a:r>
            <a:r>
              <a:rPr lang="ru-RU" sz="1600" b="1" i="1" dirty="0" smtClean="0">
                <a:solidFill>
                  <a:schemeClr val="tx1"/>
                </a:solidFill>
              </a:rPr>
              <a:t>радостью. </a:t>
            </a:r>
            <a:r>
              <a:rPr lang="ru-RU" sz="1600" b="1" i="1" dirty="0">
                <a:solidFill>
                  <a:schemeClr val="tx1"/>
                </a:solidFill>
              </a:rPr>
              <a:t>А говоря более ясно, многая жатва есть все множество верующих. А немногие делатели, это - и апостолы, и подражатели их, посылаемые на жатву».</a:t>
            </a:r>
          </a:p>
        </p:txBody>
      </p:sp>
      <p:sp>
        <p:nvSpPr>
          <p:cNvPr id="18" name="Скругленный прямоугольник 17"/>
          <p:cNvSpPr/>
          <p:nvPr/>
        </p:nvSpPr>
        <p:spPr>
          <a:xfrm>
            <a:off x="323528" y="5157192"/>
            <a:ext cx="8568952" cy="1224136"/>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600" b="1" dirty="0" smtClean="0">
                <a:solidFill>
                  <a:schemeClr val="tx1"/>
                </a:solidFill>
              </a:rPr>
              <a:t>Лопухин: </a:t>
            </a:r>
            <a:r>
              <a:rPr lang="ru-RU" sz="1600" b="1" i="1" dirty="0" smtClean="0">
                <a:solidFill>
                  <a:schemeClr val="tx1"/>
                </a:solidFill>
              </a:rPr>
              <a:t>«Христос </a:t>
            </a:r>
            <a:r>
              <a:rPr lang="ru-RU" sz="1600" b="1" i="1" dirty="0">
                <a:solidFill>
                  <a:schemeClr val="tx1"/>
                </a:solidFill>
              </a:rPr>
              <a:t>не относит послание делателей (работников, хотя делателей и точнее с греч.) к Себе, а к Богу, Которого называет Господином жатвы, собственником поля, где выросли поспевшие к жатве колосья. И Сам Спаситель, без сомнения, молился Господину жатвы, и учеников Своих приглашал принять участие в Своей </a:t>
            </a:r>
            <a:r>
              <a:rPr lang="ru-RU" sz="1600" b="1" i="1" dirty="0" smtClean="0">
                <a:solidFill>
                  <a:schemeClr val="tx1"/>
                </a:solidFill>
              </a:rPr>
              <a:t>молитве».</a:t>
            </a:r>
            <a:endParaRPr lang="ru-RU" sz="1600" b="1" i="1" dirty="0">
              <a:solidFill>
                <a:schemeClr val="tx1"/>
              </a:solidFill>
            </a:endParaRPr>
          </a:p>
        </p:txBody>
      </p:sp>
    </p:spTree>
    <p:extLst>
      <p:ext uri="{BB962C8B-B14F-4D97-AF65-F5344CB8AC3E}">
        <p14:creationId xmlns:p14="http://schemas.microsoft.com/office/powerpoint/2010/main" val="140427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75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750"/>
                            </p:stCondLst>
                            <p:childTnLst>
                              <p:par>
                                <p:cTn id="13" presetID="22" presetClass="entr" presetSubtype="4" fill="hold" grpId="0" nodeType="afterEffect">
                                  <p:stCondLst>
                                    <p:cond delay="75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par>
                          <p:cTn id="16" fill="hold">
                            <p:stCondLst>
                              <p:cond delay="3000"/>
                            </p:stCondLst>
                            <p:childTnLst>
                              <p:par>
                                <p:cTn id="17" presetID="22" presetClass="entr" presetSubtype="4"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22" presetClass="entr" presetSubtype="4"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childTnLst>
                          </p:cTn>
                        </p:par>
                        <p:par>
                          <p:cTn id="37" fill="hold">
                            <p:stCondLst>
                              <p:cond delay="500"/>
                            </p:stCondLst>
                            <p:childTnLst>
                              <p:par>
                                <p:cTn id="38" presetID="22" presetClass="entr" presetSubtype="4" fill="hold" grpId="0" nodeType="afterEffect">
                                  <p:stCondLst>
                                    <p:cond delay="25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par>
                          <p:cTn id="41" fill="hold">
                            <p:stCondLst>
                              <p:cond delay="1250"/>
                            </p:stCondLst>
                            <p:childTnLst>
                              <p:par>
                                <p:cTn id="42" presetID="22" presetClass="entr" presetSubtype="4" fill="hold" grpId="0" nodeType="afterEffect">
                                  <p:stCondLst>
                                    <p:cond delay="50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par>
                          <p:cTn id="45" fill="hold">
                            <p:stCondLst>
                              <p:cond delay="2250"/>
                            </p:stCondLst>
                            <p:childTnLst>
                              <p:par>
                                <p:cTn id="46" presetID="22" presetClass="entr" presetSubtype="4" fill="hold" grpId="0" nodeType="afterEffect">
                                  <p:stCondLst>
                                    <p:cond delay="150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22" presetClass="entr" presetSubtype="4"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down)">
                                      <p:cBhvr>
                                        <p:cTn id="65" dur="500"/>
                                        <p:tgtEl>
                                          <p:spTgt spid="14"/>
                                        </p:tgtEl>
                                      </p:cBhvr>
                                    </p:animEffect>
                                  </p:childTnLst>
                                </p:cTn>
                              </p:par>
                            </p:childTnLst>
                          </p:cTn>
                        </p:par>
                        <p:par>
                          <p:cTn id="66" fill="hold">
                            <p:stCondLst>
                              <p:cond delay="500"/>
                            </p:stCondLst>
                            <p:childTnLst>
                              <p:par>
                                <p:cTn id="67" presetID="22" presetClass="entr" presetSubtype="4" fill="hold" grpId="0" nodeType="afterEffect">
                                  <p:stCondLst>
                                    <p:cond delay="500"/>
                                  </p:stCondLst>
                                  <p:childTnLst>
                                    <p:set>
                                      <p:cBhvr>
                                        <p:cTn id="68" dur="1" fill="hold">
                                          <p:stCondLst>
                                            <p:cond delay="0"/>
                                          </p:stCondLst>
                                        </p:cTn>
                                        <p:tgtEl>
                                          <p:spTgt spid="15"/>
                                        </p:tgtEl>
                                        <p:attrNameLst>
                                          <p:attrName>style.visibility</p:attrName>
                                        </p:attrNameLst>
                                      </p:cBhvr>
                                      <p:to>
                                        <p:strVal val="visible"/>
                                      </p:to>
                                    </p:set>
                                    <p:animEffect transition="in" filter="wipe(down)">
                                      <p:cBhvr>
                                        <p:cTn id="69" dur="500"/>
                                        <p:tgtEl>
                                          <p:spTgt spid="15"/>
                                        </p:tgtEl>
                                      </p:cBhvr>
                                    </p:animEffect>
                                  </p:childTnLst>
                                </p:cTn>
                              </p:par>
                            </p:childTnLst>
                          </p:cTn>
                        </p:par>
                        <p:par>
                          <p:cTn id="70" fill="hold">
                            <p:stCondLst>
                              <p:cond delay="1500"/>
                            </p:stCondLst>
                            <p:childTnLst>
                              <p:par>
                                <p:cTn id="71" presetID="22" presetClass="entr" presetSubtype="4" fill="hold" grpId="0" nodeType="afterEffect">
                                  <p:stCondLst>
                                    <p:cond delay="1500"/>
                                  </p:stCondLst>
                                  <p:childTnLst>
                                    <p:set>
                                      <p:cBhvr>
                                        <p:cTn id="72" dur="1" fill="hold">
                                          <p:stCondLst>
                                            <p:cond delay="0"/>
                                          </p:stCondLst>
                                        </p:cTn>
                                        <p:tgtEl>
                                          <p:spTgt spid="16"/>
                                        </p:tgtEl>
                                        <p:attrNameLst>
                                          <p:attrName>style.visibility</p:attrName>
                                        </p:attrNameLst>
                                      </p:cBhvr>
                                      <p:to>
                                        <p:strVal val="visible"/>
                                      </p:to>
                                    </p:set>
                                    <p:animEffect transition="in" filter="wipe(down)">
                                      <p:cBhvr>
                                        <p:cTn id="73" dur="500"/>
                                        <p:tgtEl>
                                          <p:spTgt spid="16"/>
                                        </p:tgtEl>
                                      </p:cBhvr>
                                    </p:animEffect>
                                  </p:childTnLst>
                                </p:cTn>
                              </p:par>
                            </p:childTnLst>
                          </p:cTn>
                        </p:par>
                        <p:par>
                          <p:cTn id="74" fill="hold">
                            <p:stCondLst>
                              <p:cond delay="3500"/>
                            </p:stCondLst>
                            <p:childTnLst>
                              <p:par>
                                <p:cTn id="75" presetID="22" presetClass="entr" presetSubtype="4" fill="hold" grpId="0" nodeType="afterEffect">
                                  <p:stCondLst>
                                    <p:cond delay="500"/>
                                  </p:stCondLst>
                                  <p:childTnLst>
                                    <p:set>
                                      <p:cBhvr>
                                        <p:cTn id="76" dur="1" fill="hold">
                                          <p:stCondLst>
                                            <p:cond delay="0"/>
                                          </p:stCondLst>
                                        </p:cTn>
                                        <p:tgtEl>
                                          <p:spTgt spid="18"/>
                                        </p:tgtEl>
                                        <p:attrNameLst>
                                          <p:attrName>style.visibility</p:attrName>
                                        </p:attrNameLst>
                                      </p:cBhvr>
                                      <p:to>
                                        <p:strVal val="visible"/>
                                      </p:to>
                                    </p:set>
                                    <p:animEffect transition="in" filter="wipe(down)">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12" grpId="0" animBg="1"/>
      <p:bldP spid="12" grpId="1" animBg="1"/>
      <p:bldP spid="13" grpId="0" animBg="1"/>
      <p:bldP spid="13" grpId="1" animBg="1"/>
      <p:bldP spid="14" grpId="0" animBg="1"/>
      <p:bldP spid="16" grpId="0" animBg="1"/>
      <p:bldP spid="17" grpId="0" animBg="1"/>
      <p:bldP spid="17" grpId="1" animBg="1"/>
      <p:bldP spid="15"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openDmnd">
          <a:fgClr>
            <a:schemeClr val="accent3">
              <a:lumMod val="75000"/>
            </a:schemeClr>
          </a:fgClr>
          <a:bgClr>
            <a:schemeClr val="bg1"/>
          </a:bgClr>
        </a:pattFill>
        <a:effectLst/>
      </p:bgPr>
    </p:bg>
    <p:spTree>
      <p:nvGrpSpPr>
        <p:cNvPr id="1" name=""/>
        <p:cNvGrpSpPr/>
        <p:nvPr/>
      </p:nvGrpSpPr>
      <p:grpSpPr>
        <a:xfrm>
          <a:off x="0" y="0"/>
          <a:ext cx="0" cy="0"/>
          <a:chOff x="0" y="0"/>
          <a:chExt cx="0" cy="0"/>
        </a:xfrm>
      </p:grpSpPr>
      <p:sp>
        <p:nvSpPr>
          <p:cNvPr id="4" name="Объект 3"/>
          <p:cNvSpPr>
            <a:spLocks noGrp="1"/>
          </p:cNvSpPr>
          <p:nvPr>
            <p:ph idx="1"/>
          </p:nvPr>
        </p:nvSpPr>
        <p:spPr>
          <a:xfrm>
            <a:off x="457200" y="1628800"/>
            <a:ext cx="8229600" cy="252028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lIns="0" rIns="0" rtlCol="0" anchor="ctr">
            <a:noAutofit/>
          </a:bodyPr>
          <a:lstStyle/>
          <a:p>
            <a:pPr marL="0" indent="0" algn="just">
              <a:buNone/>
            </a:pPr>
            <a:r>
              <a:rPr lang="ru-RU" sz="1800" b="1" dirty="0" err="1">
                <a:solidFill>
                  <a:schemeClr val="tx1"/>
                </a:solidFill>
              </a:rPr>
              <a:t>Свт</a:t>
            </a:r>
            <a:r>
              <a:rPr lang="ru-RU" sz="1800" b="1" dirty="0">
                <a:solidFill>
                  <a:schemeClr val="tx1"/>
                </a:solidFill>
              </a:rPr>
              <a:t>. Иоанн Златоуст</a:t>
            </a:r>
            <a:r>
              <a:rPr lang="ru-RU" sz="1800" b="1" dirty="0" smtClean="0">
                <a:solidFill>
                  <a:schemeClr val="tx1"/>
                </a:solidFill>
              </a:rPr>
              <a:t>: </a:t>
            </a:r>
            <a:r>
              <a:rPr lang="ru-RU" sz="1800" b="1" i="1" dirty="0" smtClean="0">
                <a:solidFill>
                  <a:schemeClr val="tx1"/>
                </a:solidFill>
              </a:rPr>
              <a:t>«</a:t>
            </a:r>
            <a:r>
              <a:rPr lang="ru-RU" sz="1800" b="1" i="1" dirty="0">
                <a:solidFill>
                  <a:schemeClr val="tx1"/>
                </a:solidFill>
              </a:rPr>
              <a:t>Чтобы не водить всех за Собой, Он посылает учеников. Впрочем, не для того только посылает, но и для собственного их обучения, чтобы, образовавшись в Палестине, как бы в некотором училище ратоборства, они приготовили себя к подвигам в целом мире. </a:t>
            </a:r>
            <a:r>
              <a:rPr lang="ru-RU" sz="1800" b="1" i="1" dirty="0" smtClean="0">
                <a:solidFill>
                  <a:schemeClr val="tx1"/>
                </a:solidFill>
              </a:rPr>
              <a:t>Потому-то</a:t>
            </a:r>
            <a:r>
              <a:rPr lang="ru-RU" sz="1800" b="1" i="1" dirty="0">
                <a:solidFill>
                  <a:schemeClr val="tx1"/>
                </a:solidFill>
              </a:rPr>
              <a:t>, как юных птенцов приучая к летанию, Он открывает обширнейшее поприще для их </a:t>
            </a:r>
            <a:r>
              <a:rPr lang="ru-RU" sz="1800" b="1" i="1" dirty="0" err="1">
                <a:solidFill>
                  <a:schemeClr val="tx1"/>
                </a:solidFill>
              </a:rPr>
              <a:t>действования</a:t>
            </a:r>
            <a:r>
              <a:rPr lang="ru-RU" sz="1800" b="1" i="1" dirty="0">
                <a:solidFill>
                  <a:schemeClr val="tx1"/>
                </a:solidFill>
              </a:rPr>
              <a:t>, сколько было то соразмерно с их силами, чтобы они удобнее могли приступить к последующим подвигам; и сначала делает их только врачами тел, чтобы после вверить им важнейшее – врачевание </a:t>
            </a:r>
            <a:r>
              <a:rPr lang="ru-RU" sz="1800" b="1" i="1" dirty="0" smtClean="0">
                <a:solidFill>
                  <a:schemeClr val="tx1"/>
                </a:solidFill>
              </a:rPr>
              <a:t>душ».</a:t>
            </a:r>
            <a:endParaRPr lang="ru-RU" sz="1800" b="1" i="1" dirty="0">
              <a:solidFill>
                <a:schemeClr val="tx1"/>
              </a:solidFill>
            </a:endParaRPr>
          </a:p>
        </p:txBody>
      </p:sp>
      <p:sp>
        <p:nvSpPr>
          <p:cNvPr id="5" name="Скругленный прямоугольник 4"/>
          <p:cNvSpPr/>
          <p:nvPr/>
        </p:nvSpPr>
        <p:spPr>
          <a:xfrm>
            <a:off x="683568" y="404664"/>
            <a:ext cx="7848872" cy="93610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sz="2200" b="1" dirty="0" smtClean="0">
                <a:solidFill>
                  <a:schemeClr val="tx1"/>
                </a:solidFill>
              </a:rPr>
              <a:t>С какой целью Христос Спаситель избирает Себе апостолов и посылает их на проповедь по всей Иудее? </a:t>
            </a:r>
            <a:endParaRPr lang="ru-RU" sz="2200" b="1" dirty="0">
              <a:solidFill>
                <a:schemeClr val="tx1"/>
              </a:solidFill>
            </a:endParaRPr>
          </a:p>
        </p:txBody>
      </p:sp>
      <p:sp>
        <p:nvSpPr>
          <p:cNvPr id="2" name="Скругленный прямоугольник 1"/>
          <p:cNvSpPr/>
          <p:nvPr/>
        </p:nvSpPr>
        <p:spPr>
          <a:xfrm>
            <a:off x="467544" y="4365104"/>
            <a:ext cx="8280920" cy="22322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just"/>
            <a:r>
              <a:rPr lang="ru-RU" b="1" i="1" dirty="0">
                <a:solidFill>
                  <a:schemeClr val="tx1"/>
                </a:solidFill>
              </a:rPr>
              <a:t> </a:t>
            </a:r>
            <a:r>
              <a:rPr lang="ru-RU" b="1" dirty="0" err="1">
                <a:solidFill>
                  <a:schemeClr val="tx1"/>
                </a:solidFill>
              </a:rPr>
              <a:t>Свт</a:t>
            </a:r>
            <a:r>
              <a:rPr lang="ru-RU" b="1" dirty="0">
                <a:solidFill>
                  <a:schemeClr val="tx1"/>
                </a:solidFill>
              </a:rPr>
              <a:t>. Иоанн Златоуст</a:t>
            </a:r>
            <a:r>
              <a:rPr lang="ru-RU" b="1" dirty="0" smtClean="0">
                <a:solidFill>
                  <a:schemeClr val="tx1"/>
                </a:solidFill>
              </a:rPr>
              <a:t>: </a:t>
            </a:r>
            <a:r>
              <a:rPr lang="ru-RU" b="1" i="1" dirty="0" smtClean="0">
                <a:solidFill>
                  <a:schemeClr val="tx1"/>
                </a:solidFill>
              </a:rPr>
              <a:t>«Смотри </a:t>
            </a:r>
            <a:r>
              <a:rPr lang="ru-RU" b="1" i="1" dirty="0">
                <a:solidFill>
                  <a:schemeClr val="tx1"/>
                </a:solidFill>
              </a:rPr>
              <a:t>же, как </a:t>
            </a:r>
            <a:r>
              <a:rPr lang="ru-RU" b="1" i="1" dirty="0" err="1">
                <a:solidFill>
                  <a:schemeClr val="tx1"/>
                </a:solidFill>
              </a:rPr>
              <a:t>благовременно</a:t>
            </a:r>
            <a:r>
              <a:rPr lang="ru-RU" b="1" i="1" dirty="0">
                <a:solidFill>
                  <a:schemeClr val="tx1"/>
                </a:solidFill>
              </a:rPr>
              <a:t> это посольство. Он не с самого начала послал их, но когда они уже довольно времени были Его последователями, и видели; как Он воскресил мертвого, запретил морю, изгонял бесов, исцелил расслабленного, отпускал грехи, очистил прокаженного. Когда достаточно, и делом и словом, удостоверились в могуществе Его, тогда уже и посылает их; посылает не на опасные подвиги, – в Палестине не было еще никакой опасности, – приходилось только подвергаться </a:t>
            </a:r>
            <a:r>
              <a:rPr lang="ru-RU" b="1" i="1" dirty="0" smtClean="0">
                <a:solidFill>
                  <a:schemeClr val="tx1"/>
                </a:solidFill>
              </a:rPr>
              <a:t>злословиям». </a:t>
            </a:r>
            <a:endParaRPr lang="ru-RU" b="1" i="1" dirty="0">
              <a:solidFill>
                <a:schemeClr val="tx1"/>
              </a:solidFill>
            </a:endParaRPr>
          </a:p>
        </p:txBody>
      </p:sp>
    </p:spTree>
    <p:extLst>
      <p:ext uri="{BB962C8B-B14F-4D97-AF65-F5344CB8AC3E}">
        <p14:creationId xmlns:p14="http://schemas.microsoft.com/office/powerpoint/2010/main" val="2354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shingle">
          <a:fgClr>
            <a:schemeClr val="accent1"/>
          </a:fgClr>
          <a:bgClr>
            <a:schemeClr val="bg1"/>
          </a:bgClr>
        </a:pattFill>
        <a:effectLst/>
      </p:bgPr>
    </p:bg>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1015970579"/>
              </p:ext>
            </p:extLst>
          </p:nvPr>
        </p:nvGraphicFramePr>
        <p:xfrm>
          <a:off x="323529" y="692696"/>
          <a:ext cx="8496942" cy="5283640"/>
        </p:xfrm>
        <a:graphic>
          <a:graphicData uri="http://schemas.openxmlformats.org/drawingml/2006/table">
            <a:tbl>
              <a:tblPr firstRow="1" bandRow="1">
                <a:tableStyleId>{5C22544A-7EE6-4342-B048-85BDC9FD1C3A}</a:tableStyleId>
              </a:tblPr>
              <a:tblGrid>
                <a:gridCol w="2664295"/>
                <a:gridCol w="3240360"/>
                <a:gridCol w="2592287"/>
              </a:tblGrid>
              <a:tr h="370840">
                <a:tc>
                  <a:txBody>
                    <a:bodyPr/>
                    <a:lstStyle/>
                    <a:p>
                      <a:pPr algn="ctr"/>
                      <a:r>
                        <a:rPr lang="ru-RU" b="1" dirty="0" smtClean="0">
                          <a:solidFill>
                            <a:schemeClr val="tx1"/>
                          </a:solidFill>
                        </a:rPr>
                        <a:t>Мф. 10, 1-4</a:t>
                      </a:r>
                      <a:endParaRPr lang="ru-RU" b="1" dirty="0">
                        <a:solidFill>
                          <a:schemeClr val="tx1"/>
                        </a:solidFill>
                      </a:endParaRPr>
                    </a:p>
                  </a:txBody>
                  <a:tcPr marL="36000" marR="36000" marT="18000" marB="18000"/>
                </a:tc>
                <a:tc>
                  <a:txBody>
                    <a:bodyPr/>
                    <a:lstStyle/>
                    <a:p>
                      <a:pPr algn="ctr"/>
                      <a:r>
                        <a:rPr lang="ru-RU" b="1" dirty="0" err="1" smtClean="0">
                          <a:solidFill>
                            <a:schemeClr val="tx1"/>
                          </a:solidFill>
                        </a:rPr>
                        <a:t>Мк</a:t>
                      </a:r>
                      <a:r>
                        <a:rPr lang="ru-RU" b="1" dirty="0" smtClean="0">
                          <a:solidFill>
                            <a:schemeClr val="tx1"/>
                          </a:solidFill>
                        </a:rPr>
                        <a:t>. 3, 13-19</a:t>
                      </a:r>
                      <a:endParaRPr lang="ru-RU" b="1" dirty="0">
                        <a:solidFill>
                          <a:schemeClr val="tx1"/>
                        </a:solidFill>
                      </a:endParaRPr>
                    </a:p>
                  </a:txBody>
                  <a:tcPr marL="36000" marR="36000" marT="18000" marB="18000"/>
                </a:tc>
                <a:tc>
                  <a:txBody>
                    <a:bodyPr/>
                    <a:lstStyle/>
                    <a:p>
                      <a:pPr algn="ctr"/>
                      <a:r>
                        <a:rPr lang="ru-RU" b="1" dirty="0" err="1" smtClean="0">
                          <a:solidFill>
                            <a:schemeClr val="tx1"/>
                          </a:solidFill>
                        </a:rPr>
                        <a:t>Лк</a:t>
                      </a:r>
                      <a:r>
                        <a:rPr lang="ru-RU" b="1" dirty="0" smtClean="0">
                          <a:solidFill>
                            <a:schemeClr val="tx1"/>
                          </a:solidFill>
                        </a:rPr>
                        <a:t>. 6, 12-16</a:t>
                      </a:r>
                      <a:endParaRPr lang="ru-RU" b="1" dirty="0">
                        <a:solidFill>
                          <a:schemeClr val="tx1"/>
                        </a:solidFill>
                      </a:endParaRPr>
                    </a:p>
                  </a:txBody>
                  <a:tcPr marL="36000" marR="36000" marT="18000" marB="18000"/>
                </a:tc>
              </a:tr>
              <a:tr h="370840">
                <a:tc>
                  <a:txBody>
                    <a:bodyPr/>
                    <a:lstStyle/>
                    <a:p>
                      <a:r>
                        <a:rPr lang="ru-RU" sz="1600" b="1" dirty="0" smtClean="0"/>
                        <a:t>1. И призвав двенадцать учеников Своих, Он дал им власть над нечистыми духами, чтобы изгонять их и врачевать всякую болезнь и всякую немощь.</a:t>
                      </a:r>
                    </a:p>
                    <a:p>
                      <a:r>
                        <a:rPr lang="ru-RU" sz="1600" b="1" dirty="0" smtClean="0"/>
                        <a:t>2. Двенадцати же Апостолов имена суть сии: первый Симон, называемый Петром, и Андрей, брат его, Иаков </a:t>
                      </a:r>
                      <a:r>
                        <a:rPr lang="ru-RU" sz="1600" b="1" dirty="0" err="1" smtClean="0"/>
                        <a:t>Зеведеев</a:t>
                      </a:r>
                      <a:r>
                        <a:rPr lang="ru-RU" sz="1600" b="1" dirty="0" smtClean="0"/>
                        <a:t> и Иоанн, брат его,</a:t>
                      </a:r>
                    </a:p>
                    <a:p>
                      <a:r>
                        <a:rPr lang="ru-RU" sz="1600" b="1" dirty="0" smtClean="0"/>
                        <a:t>3. Филипп и Варфоломей, Фома и Матфей мытарь, Иаков Алфеев и </a:t>
                      </a:r>
                      <a:r>
                        <a:rPr lang="ru-RU" sz="1600" b="1" dirty="0" err="1" smtClean="0"/>
                        <a:t>Леввей</a:t>
                      </a:r>
                      <a:r>
                        <a:rPr lang="ru-RU" sz="1600" b="1" dirty="0" smtClean="0"/>
                        <a:t>, прозванный </a:t>
                      </a:r>
                      <a:r>
                        <a:rPr lang="ru-RU" sz="1600" b="1" dirty="0" err="1" smtClean="0"/>
                        <a:t>Фаддеем</a:t>
                      </a:r>
                      <a:r>
                        <a:rPr lang="ru-RU" sz="1600" b="1" dirty="0" smtClean="0"/>
                        <a:t>,</a:t>
                      </a:r>
                    </a:p>
                    <a:p>
                      <a:r>
                        <a:rPr lang="ru-RU" sz="1600" b="1" dirty="0" smtClean="0"/>
                        <a:t>4. Симон </a:t>
                      </a:r>
                      <a:r>
                        <a:rPr lang="ru-RU" sz="1600" b="1" dirty="0" err="1" smtClean="0"/>
                        <a:t>Кананит</a:t>
                      </a:r>
                      <a:r>
                        <a:rPr lang="ru-RU" sz="1600" b="1" dirty="0" smtClean="0"/>
                        <a:t> и Иуда Искариот, который и предал Его.</a:t>
                      </a:r>
                      <a:endParaRPr lang="ru-RU" sz="1600" b="1" dirty="0"/>
                    </a:p>
                  </a:txBody>
                  <a:tcPr marL="36000" marR="36000" marT="18000" marB="18000"/>
                </a:tc>
                <a:tc>
                  <a:txBody>
                    <a:bodyPr/>
                    <a:lstStyle/>
                    <a:p>
                      <a:r>
                        <a:rPr lang="ru-RU" sz="1600" b="1" dirty="0" smtClean="0"/>
                        <a:t>13. Потом взошел на гору и </a:t>
                      </a:r>
                      <a:r>
                        <a:rPr lang="ru-RU" sz="1600" b="1" dirty="0" smtClean="0">
                          <a:solidFill>
                            <a:srgbClr val="FF0000"/>
                          </a:solidFill>
                        </a:rPr>
                        <a:t>позвал </a:t>
                      </a:r>
                      <a:r>
                        <a:rPr lang="ru-RU" sz="1600" b="1" dirty="0" smtClean="0"/>
                        <a:t>к Себе, </a:t>
                      </a:r>
                      <a:r>
                        <a:rPr lang="ru-RU" sz="1600" b="1" dirty="0" smtClean="0">
                          <a:solidFill>
                            <a:srgbClr val="FF0000"/>
                          </a:solidFill>
                        </a:rPr>
                        <a:t>кого Сам хотел</a:t>
                      </a:r>
                      <a:r>
                        <a:rPr lang="ru-RU" sz="1600" b="1" dirty="0" smtClean="0"/>
                        <a:t>; и пришли к Нему.</a:t>
                      </a:r>
                    </a:p>
                    <a:p>
                      <a:r>
                        <a:rPr lang="ru-RU" sz="1600" b="1" dirty="0" smtClean="0"/>
                        <a:t>14. И поставил из них двенадцать, </a:t>
                      </a:r>
                      <a:r>
                        <a:rPr lang="ru-RU" sz="1600" b="1" dirty="0" smtClean="0">
                          <a:solidFill>
                            <a:srgbClr val="FF0000"/>
                          </a:solidFill>
                        </a:rPr>
                        <a:t>чтобы с Ним были и чтобы посылать их на проповедь</a:t>
                      </a:r>
                      <a:r>
                        <a:rPr lang="ru-RU" sz="1600" b="1" dirty="0" smtClean="0"/>
                        <a:t>,</a:t>
                      </a:r>
                    </a:p>
                    <a:p>
                      <a:r>
                        <a:rPr lang="ru-RU" sz="1600" b="1" dirty="0" smtClean="0"/>
                        <a:t>15. </a:t>
                      </a:r>
                      <a:r>
                        <a:rPr lang="ru-RU" sz="1600" b="1" dirty="0" smtClean="0">
                          <a:solidFill>
                            <a:srgbClr val="FF0000"/>
                          </a:solidFill>
                        </a:rPr>
                        <a:t>и чтобы они имели власть исцелять от болезней и изгонять бесов</a:t>
                      </a:r>
                      <a:r>
                        <a:rPr lang="ru-RU" sz="1600" b="1" dirty="0" smtClean="0"/>
                        <a:t>;</a:t>
                      </a:r>
                    </a:p>
                    <a:p>
                      <a:r>
                        <a:rPr lang="ru-RU" sz="1600" b="1" dirty="0" smtClean="0"/>
                        <a:t>16. поставил Симона, нарекши ему имя Петр,</a:t>
                      </a:r>
                    </a:p>
                    <a:p>
                      <a:r>
                        <a:rPr lang="ru-RU" sz="1600" b="1" dirty="0" smtClean="0"/>
                        <a:t>17. Иакова </a:t>
                      </a:r>
                      <a:r>
                        <a:rPr lang="ru-RU" sz="1600" b="1" dirty="0" err="1" smtClean="0"/>
                        <a:t>Зеведеева</a:t>
                      </a:r>
                      <a:r>
                        <a:rPr lang="ru-RU" sz="1600" b="1" dirty="0" smtClean="0"/>
                        <a:t> и Иоанна, брата Иакова, нарекши им имена </a:t>
                      </a:r>
                      <a:r>
                        <a:rPr lang="ru-RU" sz="1600" b="1" dirty="0" err="1" smtClean="0"/>
                        <a:t>Воанергес</a:t>
                      </a:r>
                      <a:r>
                        <a:rPr lang="ru-RU" sz="1600" b="1" dirty="0" smtClean="0"/>
                        <a:t>, то есть «сыны </a:t>
                      </a:r>
                      <a:r>
                        <a:rPr lang="ru-RU" sz="1600" b="1" dirty="0" err="1" smtClean="0"/>
                        <a:t>громовы</a:t>
                      </a:r>
                      <a:r>
                        <a:rPr lang="ru-RU" sz="1600" b="1" dirty="0" smtClean="0"/>
                        <a:t>»,</a:t>
                      </a:r>
                    </a:p>
                    <a:p>
                      <a:r>
                        <a:rPr lang="ru-RU" sz="1600" b="1" dirty="0" smtClean="0"/>
                        <a:t>18. Андрея, Филиппа, Варфоломея, Матфея, Фому, Иакова Алфеева, </a:t>
                      </a:r>
                      <a:r>
                        <a:rPr lang="ru-RU" sz="1600" b="1" dirty="0" err="1" smtClean="0"/>
                        <a:t>Фаддея</a:t>
                      </a:r>
                      <a:r>
                        <a:rPr lang="ru-RU" sz="1600" b="1" dirty="0" smtClean="0"/>
                        <a:t>, Симона </a:t>
                      </a:r>
                      <a:r>
                        <a:rPr lang="ru-RU" sz="1600" b="1" dirty="0" err="1" smtClean="0"/>
                        <a:t>Кананита</a:t>
                      </a:r>
                      <a:endParaRPr lang="ru-RU" sz="1600" b="1" dirty="0" smtClean="0"/>
                    </a:p>
                    <a:p>
                      <a:r>
                        <a:rPr lang="ru-RU" sz="1600" b="1" dirty="0" smtClean="0"/>
                        <a:t>19. и Иуду </a:t>
                      </a:r>
                      <a:r>
                        <a:rPr lang="ru-RU" sz="1600" b="1" dirty="0" err="1" smtClean="0"/>
                        <a:t>Искариотского</a:t>
                      </a:r>
                      <a:r>
                        <a:rPr lang="ru-RU" sz="1600" b="1" dirty="0" smtClean="0"/>
                        <a:t>, который и предал Его.</a:t>
                      </a:r>
                      <a:endParaRPr lang="ru-RU" sz="1600" b="1" dirty="0"/>
                    </a:p>
                  </a:txBody>
                  <a:tcPr marL="36000" marR="36000" marT="18000" marB="18000"/>
                </a:tc>
                <a:tc>
                  <a:txBody>
                    <a:bodyPr/>
                    <a:lstStyle/>
                    <a:p>
                      <a:r>
                        <a:rPr lang="ru-RU" sz="1600" b="1" dirty="0" smtClean="0"/>
                        <a:t>12. В те дни взошел Он на гору помолиться и пробыл всю ночь в молитве к Богу.</a:t>
                      </a:r>
                    </a:p>
                    <a:p>
                      <a:r>
                        <a:rPr lang="ru-RU" sz="1600" b="1" dirty="0" smtClean="0"/>
                        <a:t>13. Когда же настал день, призвал учеников Своих и избрал из них двенадцать, которых и наименовал Апостолами:</a:t>
                      </a:r>
                    </a:p>
                    <a:p>
                      <a:r>
                        <a:rPr lang="ru-RU" sz="1600" b="1" dirty="0" smtClean="0"/>
                        <a:t>14. Симона, которого и назвал Петром, и Андрея, брата его, Иакова и Иоанна, Филиппа и Варфоломея,</a:t>
                      </a:r>
                    </a:p>
                    <a:p>
                      <a:r>
                        <a:rPr lang="ru-RU" sz="1600" b="1" dirty="0" smtClean="0"/>
                        <a:t>15. Матфея и Фому, Иакова Алфеева и Симона, прозываемого </a:t>
                      </a:r>
                      <a:r>
                        <a:rPr lang="ru-RU" sz="1600" b="1" dirty="0" err="1" smtClean="0"/>
                        <a:t>Зилотом</a:t>
                      </a:r>
                      <a:r>
                        <a:rPr lang="ru-RU" sz="1600" b="1" dirty="0" smtClean="0"/>
                        <a:t>,</a:t>
                      </a:r>
                    </a:p>
                    <a:p>
                      <a:r>
                        <a:rPr lang="ru-RU" sz="1600" b="1" dirty="0" smtClean="0"/>
                        <a:t>16. Иуду </a:t>
                      </a:r>
                      <a:r>
                        <a:rPr lang="ru-RU" sz="1600" b="1" dirty="0" err="1" smtClean="0"/>
                        <a:t>Иаковлева</a:t>
                      </a:r>
                      <a:r>
                        <a:rPr lang="ru-RU" sz="1600" b="1" dirty="0" smtClean="0"/>
                        <a:t> и Иуду Искариота, который потом сделался предателем.</a:t>
                      </a:r>
                      <a:endParaRPr lang="ru-RU" sz="1600" b="1" dirty="0"/>
                    </a:p>
                  </a:txBody>
                  <a:tcPr marL="36000" marR="36000" marT="18000" marB="18000"/>
                </a:tc>
              </a:tr>
            </a:tbl>
          </a:graphicData>
        </a:graphic>
      </p:graphicFrame>
      <p:sp>
        <p:nvSpPr>
          <p:cNvPr id="4" name="Скругленный прямоугольник 3"/>
          <p:cNvSpPr/>
          <p:nvPr/>
        </p:nvSpPr>
        <p:spPr>
          <a:xfrm>
            <a:off x="2483768" y="188640"/>
            <a:ext cx="4392488" cy="36004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tx1"/>
                </a:solidFill>
              </a:rPr>
              <a:t>Избрание 12 </a:t>
            </a:r>
            <a:r>
              <a:rPr lang="ru-RU" sz="2400" b="1" dirty="0" smtClean="0">
                <a:solidFill>
                  <a:schemeClr val="tx1"/>
                </a:solidFill>
              </a:rPr>
              <a:t>апостолов</a:t>
            </a:r>
            <a:endParaRPr lang="ru-RU" sz="2400" b="1" dirty="0">
              <a:solidFill>
                <a:schemeClr val="tx1"/>
              </a:solidFill>
            </a:endParaRPr>
          </a:p>
        </p:txBody>
      </p:sp>
      <p:sp>
        <p:nvSpPr>
          <p:cNvPr id="2" name="Скругленный прямоугольник 1"/>
          <p:cNvSpPr/>
          <p:nvPr/>
        </p:nvSpPr>
        <p:spPr>
          <a:xfrm>
            <a:off x="223520" y="5439124"/>
            <a:ext cx="8640960" cy="129614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lIns="0" rIns="0" rtlCol="0" anchor="ctr"/>
          <a:lstStyle/>
          <a:p>
            <a:pPr algn="ctr"/>
            <a:r>
              <a:rPr lang="ru-RU" sz="1600" b="1" dirty="0" err="1" smtClean="0">
                <a:solidFill>
                  <a:schemeClr val="tx1"/>
                </a:solidFill>
              </a:rPr>
              <a:t>Блж</a:t>
            </a:r>
            <a:r>
              <a:rPr lang="ru-RU" sz="1600" b="1" dirty="0" smtClean="0">
                <a:solidFill>
                  <a:schemeClr val="tx1"/>
                </a:solidFill>
              </a:rPr>
              <a:t>. Иероним: </a:t>
            </a:r>
            <a:r>
              <a:rPr lang="ru-RU" sz="1600" b="1" i="1" dirty="0" smtClean="0">
                <a:solidFill>
                  <a:schemeClr val="tx1"/>
                </a:solidFill>
              </a:rPr>
              <a:t>«как </a:t>
            </a:r>
            <a:r>
              <a:rPr lang="ru-RU" sz="1600" b="1" i="1" dirty="0">
                <a:solidFill>
                  <a:schemeClr val="tx1"/>
                </a:solidFill>
              </a:rPr>
              <a:t>Сам исцелял всякую болезнь и немощь, так и апостолам Своим дал силу исцелять в народе всякую болезнь и всякую немощь. Но между «иметь» и «раздавать», «получать» и «давать» есть великое различие. Он </a:t>
            </a:r>
            <a:r>
              <a:rPr lang="ru-RU" sz="1600" b="1" i="1" dirty="0" smtClean="0">
                <a:solidFill>
                  <a:schemeClr val="tx1"/>
                </a:solidFill>
              </a:rPr>
              <a:t>все</a:t>
            </a:r>
            <a:r>
              <a:rPr lang="ru-RU" sz="1600" b="1" i="1" dirty="0">
                <a:solidFill>
                  <a:schemeClr val="tx1"/>
                </a:solidFill>
              </a:rPr>
              <a:t>, что ни делает, творит силой Божией, а </a:t>
            </a:r>
            <a:r>
              <a:rPr lang="ru-RU" sz="1600" b="1" i="1" dirty="0" smtClean="0">
                <a:solidFill>
                  <a:schemeClr val="tx1"/>
                </a:solidFill>
              </a:rPr>
              <a:t>они, </a:t>
            </a:r>
            <a:r>
              <a:rPr lang="ru-RU" sz="1600" b="1" i="1" dirty="0">
                <a:solidFill>
                  <a:schemeClr val="tx1"/>
                </a:solidFill>
              </a:rPr>
              <a:t>если делают что-либо, то исповедуют немощь свою и силу Господа, говоря: во имя Иисуса Христа </a:t>
            </a:r>
            <a:r>
              <a:rPr lang="ru-RU" sz="1600" b="1" i="1" dirty="0" err="1">
                <a:solidFill>
                  <a:schemeClr val="tx1"/>
                </a:solidFill>
              </a:rPr>
              <a:t>Назорея</a:t>
            </a:r>
            <a:r>
              <a:rPr lang="ru-RU" sz="1600" b="1" i="1" dirty="0">
                <a:solidFill>
                  <a:schemeClr val="tx1"/>
                </a:solidFill>
              </a:rPr>
              <a:t> встань и ходи (</a:t>
            </a:r>
            <a:r>
              <a:rPr lang="ru-RU" sz="1600" b="1" i="1" dirty="0" err="1">
                <a:solidFill>
                  <a:schemeClr val="tx1"/>
                </a:solidFill>
              </a:rPr>
              <a:t>Деян</a:t>
            </a:r>
            <a:r>
              <a:rPr lang="ru-RU" sz="1600" b="1" i="1" dirty="0">
                <a:solidFill>
                  <a:schemeClr val="tx1"/>
                </a:solidFill>
              </a:rPr>
              <a:t> </a:t>
            </a:r>
            <a:r>
              <a:rPr lang="ru-RU" sz="1600" b="1" i="1" dirty="0" smtClean="0">
                <a:solidFill>
                  <a:schemeClr val="tx1"/>
                </a:solidFill>
              </a:rPr>
              <a:t>3, 6)».</a:t>
            </a:r>
            <a:endParaRPr lang="ru-RU" sz="1600" b="1" i="1" dirty="0">
              <a:solidFill>
                <a:schemeClr val="tx1"/>
              </a:solidFill>
            </a:endParaRPr>
          </a:p>
        </p:txBody>
      </p:sp>
      <p:sp>
        <p:nvSpPr>
          <p:cNvPr id="3" name="Скругленный прямоугольник 2"/>
          <p:cNvSpPr/>
          <p:nvPr/>
        </p:nvSpPr>
        <p:spPr>
          <a:xfrm>
            <a:off x="323528" y="5949280"/>
            <a:ext cx="8496944" cy="79208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600" b="1" dirty="0" err="1" smtClean="0">
                <a:solidFill>
                  <a:schemeClr val="tx1"/>
                </a:solidFill>
              </a:rPr>
              <a:t>Блж</a:t>
            </a:r>
            <a:r>
              <a:rPr lang="ru-RU" sz="1600" b="1" dirty="0" smtClean="0">
                <a:solidFill>
                  <a:schemeClr val="tx1"/>
                </a:solidFill>
              </a:rPr>
              <a:t>. </a:t>
            </a:r>
            <a:r>
              <a:rPr lang="ru-RU" sz="1600" b="1" dirty="0" err="1" smtClean="0">
                <a:solidFill>
                  <a:schemeClr val="tx1"/>
                </a:solidFill>
              </a:rPr>
              <a:t>Феофилакт</a:t>
            </a:r>
            <a:r>
              <a:rPr lang="ru-RU" sz="1600" b="1" dirty="0" smtClean="0">
                <a:solidFill>
                  <a:schemeClr val="tx1"/>
                </a:solidFill>
              </a:rPr>
              <a:t>: </a:t>
            </a:r>
            <a:r>
              <a:rPr lang="ru-RU" sz="1600" b="1" i="1" dirty="0" smtClean="0">
                <a:solidFill>
                  <a:schemeClr val="tx1"/>
                </a:solidFill>
              </a:rPr>
              <a:t>«Избирает </a:t>
            </a:r>
            <a:r>
              <a:rPr lang="ru-RU" sz="1600" b="1" i="1" dirty="0">
                <a:solidFill>
                  <a:schemeClr val="tx1"/>
                </a:solidFill>
              </a:rPr>
              <a:t>двенадцать учеников по числу двенадцати колен. </a:t>
            </a:r>
            <a:r>
              <a:rPr lang="ru-RU" sz="1600" b="1" i="1" dirty="0" smtClean="0">
                <a:solidFill>
                  <a:schemeClr val="tx1"/>
                </a:solidFill>
              </a:rPr>
              <a:t>Дал </a:t>
            </a:r>
            <a:r>
              <a:rPr lang="ru-RU" sz="1600" b="1" i="1" dirty="0">
                <a:solidFill>
                  <a:schemeClr val="tx1"/>
                </a:solidFill>
              </a:rPr>
              <a:t>Он им силу чудотворений, чтобы, поражая чудесами, они имели внимательных к своему учению </a:t>
            </a:r>
            <a:r>
              <a:rPr lang="ru-RU" sz="1600" b="1" i="1" dirty="0" smtClean="0">
                <a:solidFill>
                  <a:schemeClr val="tx1"/>
                </a:solidFill>
              </a:rPr>
              <a:t>слушателей».</a:t>
            </a:r>
            <a:endParaRPr lang="ru-RU" sz="1600" b="1" i="1" dirty="0">
              <a:solidFill>
                <a:schemeClr val="tx1"/>
              </a:solidFill>
            </a:endParaRPr>
          </a:p>
        </p:txBody>
      </p:sp>
      <p:sp>
        <p:nvSpPr>
          <p:cNvPr id="6" name="Скругленный прямоугольник 5"/>
          <p:cNvSpPr/>
          <p:nvPr/>
        </p:nvSpPr>
        <p:spPr>
          <a:xfrm>
            <a:off x="295528" y="5949280"/>
            <a:ext cx="8496944" cy="79208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600" b="1" dirty="0" err="1" smtClean="0">
                <a:solidFill>
                  <a:schemeClr val="tx1"/>
                </a:solidFill>
              </a:rPr>
              <a:t>Свт</a:t>
            </a:r>
            <a:r>
              <a:rPr lang="ru-RU" sz="1600" b="1" dirty="0" smtClean="0">
                <a:solidFill>
                  <a:schemeClr val="tx1"/>
                </a:solidFill>
              </a:rPr>
              <a:t>. Иоанн Златоуст: </a:t>
            </a:r>
            <a:r>
              <a:rPr lang="ru-RU" sz="1600" b="1" i="1" dirty="0" smtClean="0">
                <a:solidFill>
                  <a:schemeClr val="tx1"/>
                </a:solidFill>
              </a:rPr>
              <a:t>«Впрочем</a:t>
            </a:r>
            <a:r>
              <a:rPr lang="ru-RU" sz="1600" b="1" i="1" dirty="0">
                <a:solidFill>
                  <a:schemeClr val="tx1"/>
                </a:solidFill>
              </a:rPr>
              <a:t>, Дух еще не был ниспослан: ибо еще не было на них Духа Святого, потому что Иисус еще не был прославлен (Ин.7:39). Как же они изгоняли </a:t>
            </a:r>
            <a:r>
              <a:rPr lang="ru-RU" sz="1600" b="1" i="1" dirty="0" smtClean="0">
                <a:solidFill>
                  <a:schemeClr val="tx1"/>
                </a:solidFill>
              </a:rPr>
              <a:t>духов? Повелением </a:t>
            </a:r>
            <a:r>
              <a:rPr lang="ru-RU" sz="1600" b="1" i="1" dirty="0">
                <a:solidFill>
                  <a:schemeClr val="tx1"/>
                </a:solidFill>
              </a:rPr>
              <a:t>и властью </a:t>
            </a:r>
            <a:r>
              <a:rPr lang="ru-RU" sz="1600" b="1" i="1" dirty="0" smtClean="0">
                <a:solidFill>
                  <a:schemeClr val="tx1"/>
                </a:solidFill>
              </a:rPr>
              <a:t>Христа».</a:t>
            </a:r>
            <a:endParaRPr lang="ru-RU" sz="1600" b="1" i="1" dirty="0">
              <a:solidFill>
                <a:schemeClr val="tx1"/>
              </a:solidFill>
            </a:endParaRPr>
          </a:p>
        </p:txBody>
      </p:sp>
      <p:sp>
        <p:nvSpPr>
          <p:cNvPr id="7" name="Скругленный прямоугольник 6"/>
          <p:cNvSpPr/>
          <p:nvPr/>
        </p:nvSpPr>
        <p:spPr>
          <a:xfrm>
            <a:off x="3053810" y="1844824"/>
            <a:ext cx="5804648" cy="129614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600" b="1" dirty="0" err="1">
                <a:solidFill>
                  <a:schemeClr val="tx1"/>
                </a:solidFill>
              </a:rPr>
              <a:t>Свт</a:t>
            </a:r>
            <a:r>
              <a:rPr lang="ru-RU" sz="1600" b="1" dirty="0">
                <a:solidFill>
                  <a:schemeClr val="tx1"/>
                </a:solidFill>
              </a:rPr>
              <a:t>. Иоанн Златоуст</a:t>
            </a:r>
            <a:r>
              <a:rPr lang="ru-RU" sz="1600" b="1" dirty="0" smtClean="0">
                <a:solidFill>
                  <a:schemeClr val="tx1"/>
                </a:solidFill>
              </a:rPr>
              <a:t>: </a:t>
            </a:r>
            <a:r>
              <a:rPr lang="ru-RU" sz="1600" b="1" i="1" dirty="0" smtClean="0">
                <a:solidFill>
                  <a:schemeClr val="tx1"/>
                </a:solidFill>
              </a:rPr>
              <a:t>«</a:t>
            </a:r>
            <a:r>
              <a:rPr lang="ru-RU" sz="1600" b="1" i="1" dirty="0">
                <a:solidFill>
                  <a:schemeClr val="tx1"/>
                </a:solidFill>
              </a:rPr>
              <a:t>Восходит на гору для того, чтобы помолиться. Поскольку пред сим творил </a:t>
            </a:r>
            <a:r>
              <a:rPr lang="ru-RU" sz="1600" b="1" i="1" dirty="0" smtClean="0">
                <a:solidFill>
                  <a:schemeClr val="tx1"/>
                </a:solidFill>
              </a:rPr>
              <a:t>чудеса, </a:t>
            </a:r>
            <a:r>
              <a:rPr lang="ru-RU" sz="1600" b="1" i="1" dirty="0">
                <a:solidFill>
                  <a:schemeClr val="tx1"/>
                </a:solidFill>
              </a:rPr>
              <a:t>то после совершения чудес молится, конечно, в урок нам, чтоб мы благодарили Бога, как скоро сделаем что-либо доброе, и приписывали бы то силе </a:t>
            </a:r>
            <a:r>
              <a:rPr lang="ru-RU" sz="1600" b="1" i="1" dirty="0" smtClean="0">
                <a:solidFill>
                  <a:schemeClr val="tx1"/>
                </a:solidFill>
              </a:rPr>
              <a:t>Божией».</a:t>
            </a:r>
            <a:endParaRPr lang="ru-RU" sz="1600" b="1" i="1" dirty="0">
              <a:solidFill>
                <a:schemeClr val="tx1"/>
              </a:solidFill>
            </a:endParaRPr>
          </a:p>
        </p:txBody>
      </p:sp>
      <p:sp>
        <p:nvSpPr>
          <p:cNvPr id="8" name="Стрелка вправо 7"/>
          <p:cNvSpPr/>
          <p:nvPr/>
        </p:nvSpPr>
        <p:spPr>
          <a:xfrm>
            <a:off x="323528" y="5949280"/>
            <a:ext cx="3672408" cy="648072"/>
          </a:xfrm>
          <a:prstGeom prst="rightArrow">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ru-RU" sz="2000" b="1" dirty="0" smtClean="0">
                <a:solidFill>
                  <a:schemeClr val="tx1"/>
                </a:solidFill>
              </a:rPr>
              <a:t>Как избираются апостолы?</a:t>
            </a:r>
            <a:endParaRPr lang="ru-RU" sz="2000" b="1" dirty="0">
              <a:solidFill>
                <a:schemeClr val="tx1"/>
              </a:solidFill>
            </a:endParaRPr>
          </a:p>
        </p:txBody>
      </p:sp>
      <p:sp>
        <p:nvSpPr>
          <p:cNvPr id="9" name="Скругленный прямоугольник 8"/>
          <p:cNvSpPr/>
          <p:nvPr/>
        </p:nvSpPr>
        <p:spPr>
          <a:xfrm>
            <a:off x="4572000" y="5949280"/>
            <a:ext cx="4248472" cy="57606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2000" b="1" dirty="0" smtClean="0">
                <a:solidFill>
                  <a:schemeClr val="tx1"/>
                </a:solidFill>
              </a:rPr>
              <a:t>«</a:t>
            </a:r>
            <a:r>
              <a:rPr lang="ru-RU" sz="2000" b="1" dirty="0">
                <a:solidFill>
                  <a:schemeClr val="tx1"/>
                </a:solidFill>
              </a:rPr>
              <a:t>позвал к Себе, кого Сам хотел</a:t>
            </a:r>
            <a:r>
              <a:rPr lang="ru-RU" sz="2000" b="1" dirty="0" smtClean="0">
                <a:solidFill>
                  <a:schemeClr val="tx1"/>
                </a:solidFill>
              </a:rPr>
              <a:t>»</a:t>
            </a:r>
            <a:endParaRPr lang="ru-RU" sz="2000" b="1" dirty="0">
              <a:solidFill>
                <a:schemeClr val="tx1"/>
              </a:solidFill>
            </a:endParaRPr>
          </a:p>
        </p:txBody>
      </p:sp>
      <p:sp>
        <p:nvSpPr>
          <p:cNvPr id="10" name="Стрелка вправо 9"/>
          <p:cNvSpPr/>
          <p:nvPr/>
        </p:nvSpPr>
        <p:spPr>
          <a:xfrm>
            <a:off x="323528" y="5805264"/>
            <a:ext cx="3960440" cy="792088"/>
          </a:xfrm>
          <a:prstGeom prst="rightArrow">
            <a:avLst/>
          </a:prstGeom>
          <a:ln/>
        </p:spPr>
        <p:style>
          <a:lnRef idx="0">
            <a:schemeClr val="accent5"/>
          </a:lnRef>
          <a:fillRef idx="3">
            <a:schemeClr val="accent5"/>
          </a:fillRef>
          <a:effectRef idx="3">
            <a:schemeClr val="accent5"/>
          </a:effectRef>
          <a:fontRef idx="minor">
            <a:schemeClr val="lt1"/>
          </a:fontRef>
        </p:style>
        <p:txBody>
          <a:bodyPr lIns="0" rIns="0" rtlCol="0" anchor="ctr"/>
          <a:lstStyle/>
          <a:p>
            <a:pPr algn="ctr"/>
            <a:r>
              <a:rPr lang="ru-RU" b="1" dirty="0" smtClean="0">
                <a:solidFill>
                  <a:schemeClr val="tx1"/>
                </a:solidFill>
              </a:rPr>
              <a:t>С какой целью избираются апостолы</a:t>
            </a:r>
            <a:endParaRPr lang="ru-RU" b="1" dirty="0">
              <a:solidFill>
                <a:schemeClr val="tx1"/>
              </a:solidFill>
            </a:endParaRPr>
          </a:p>
        </p:txBody>
      </p:sp>
      <p:sp>
        <p:nvSpPr>
          <p:cNvPr id="11" name="Скругленный прямоугольник 10"/>
          <p:cNvSpPr/>
          <p:nvPr/>
        </p:nvSpPr>
        <p:spPr>
          <a:xfrm>
            <a:off x="4544000" y="5733256"/>
            <a:ext cx="4420488" cy="1008112"/>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lIns="0" rIns="0" rtlCol="0" anchor="ctr"/>
          <a:lstStyle/>
          <a:p>
            <a:pPr algn="ctr"/>
            <a:r>
              <a:rPr lang="ru-RU" b="1" dirty="0" smtClean="0">
                <a:solidFill>
                  <a:schemeClr val="tx1"/>
                </a:solidFill>
              </a:rPr>
              <a:t>«чтобы </a:t>
            </a:r>
            <a:r>
              <a:rPr lang="ru-RU" b="1" dirty="0">
                <a:solidFill>
                  <a:schemeClr val="tx1"/>
                </a:solidFill>
              </a:rPr>
              <a:t>с Ним были и чтобы посылать их на проповедь</a:t>
            </a:r>
            <a:r>
              <a:rPr lang="ru-RU" b="1" dirty="0" smtClean="0">
                <a:solidFill>
                  <a:schemeClr val="tx1"/>
                </a:solidFill>
              </a:rPr>
              <a:t>,  </a:t>
            </a:r>
            <a:r>
              <a:rPr lang="ru-RU" b="1" dirty="0">
                <a:solidFill>
                  <a:schemeClr val="tx1"/>
                </a:solidFill>
              </a:rPr>
              <a:t>и чтобы они имели власть исцелять от болезней и изгонять </a:t>
            </a:r>
            <a:r>
              <a:rPr lang="ru-RU" b="1" dirty="0" smtClean="0">
                <a:solidFill>
                  <a:schemeClr val="tx1"/>
                </a:solidFill>
              </a:rPr>
              <a:t>бесов»</a:t>
            </a:r>
            <a:endParaRPr lang="ru-RU" b="1" dirty="0">
              <a:solidFill>
                <a:schemeClr val="tx1"/>
              </a:solidFill>
            </a:endParaRPr>
          </a:p>
        </p:txBody>
      </p:sp>
      <p:sp>
        <p:nvSpPr>
          <p:cNvPr id="12" name="Скругленный прямоугольник 11"/>
          <p:cNvSpPr/>
          <p:nvPr/>
        </p:nvSpPr>
        <p:spPr>
          <a:xfrm>
            <a:off x="323528" y="5301208"/>
            <a:ext cx="8468944" cy="504056"/>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600" b="1" dirty="0">
                <a:solidFill>
                  <a:schemeClr val="tx1"/>
                </a:solidFill>
              </a:rPr>
              <a:t>Избирая двенадцать апостолов, Христос тем самым восстанавливает Израиль, утверждает Церковь как Новый Израиль, духовный </a:t>
            </a:r>
            <a:r>
              <a:rPr lang="ru-RU" sz="1600" b="1" dirty="0" smtClean="0">
                <a:solidFill>
                  <a:schemeClr val="tx1"/>
                </a:solidFill>
              </a:rPr>
              <a:t>Израиль.</a:t>
            </a:r>
            <a:endParaRPr lang="ru-RU" sz="1600" b="1" dirty="0">
              <a:solidFill>
                <a:schemeClr val="tx1"/>
              </a:solidFill>
            </a:endParaRPr>
          </a:p>
        </p:txBody>
      </p:sp>
    </p:spTree>
    <p:extLst>
      <p:ext uri="{BB962C8B-B14F-4D97-AF65-F5344CB8AC3E}">
        <p14:creationId xmlns:p14="http://schemas.microsoft.com/office/powerpoint/2010/main" val="308747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par>
                          <p:cTn id="16" fill="hold">
                            <p:stCondLst>
                              <p:cond delay="500"/>
                            </p:stCondLst>
                            <p:childTnLst>
                              <p:par>
                                <p:cTn id="17" presetID="22" presetClass="entr" presetSubtype="4" fill="hold" grpId="0" nodeType="afterEffect">
                                  <p:stCondLst>
                                    <p:cond delay="100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22" presetClass="entr" presetSubtype="4"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22" presetClass="entr" presetSubtype="4"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00"/>
                                        <p:tgtEl>
                                          <p:spTgt spid="7"/>
                                        </p:tgtEl>
                                      </p:cBhvr>
                                    </p:animEffect>
                                  </p:childTnLst>
                                </p:cTn>
                              </p:par>
                              <p:par>
                                <p:cTn id="44" presetID="10" presetClass="exit" presetSubtype="0" fill="hold" grpId="1" nodeType="withEffect">
                                  <p:stCondLst>
                                    <p:cond delay="0"/>
                                  </p:stCondLst>
                                  <p:childTnLst>
                                    <p:animEffect transition="out" filter="fade">
                                      <p:cBhvr>
                                        <p:cTn id="45" dur="500"/>
                                        <p:tgtEl>
                                          <p:spTgt spid="2"/>
                                        </p:tgtEl>
                                      </p:cBhvr>
                                    </p:animEffect>
                                    <p:set>
                                      <p:cBhvr>
                                        <p:cTn id="46" dur="1" fill="hold">
                                          <p:stCondLst>
                                            <p:cond delay="499"/>
                                          </p:stCondLst>
                                        </p:cTn>
                                        <p:tgtEl>
                                          <p:spTgt spid="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down)">
                                      <p:cBhvr>
                                        <p:cTn id="56" dur="500"/>
                                        <p:tgtEl>
                                          <p:spTgt spid="8"/>
                                        </p:tgtEl>
                                      </p:cBhvr>
                                    </p:animEffect>
                                  </p:childTnLst>
                                </p:cTn>
                              </p:par>
                            </p:childTnLst>
                          </p:cTn>
                        </p:par>
                        <p:par>
                          <p:cTn id="57" fill="hold">
                            <p:stCondLst>
                              <p:cond delay="500"/>
                            </p:stCondLst>
                            <p:childTnLst>
                              <p:par>
                                <p:cTn id="58" presetID="22" presetClass="entr" presetSubtype="4"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down)">
                                      <p:cBhvr>
                                        <p:cTn id="60" dur="500"/>
                                        <p:tgtEl>
                                          <p:spTgt spid="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down)">
                                      <p:cBhvr>
                                        <p:cTn id="73" dur="500"/>
                                        <p:tgtEl>
                                          <p:spTgt spid="10"/>
                                        </p:tgtEl>
                                      </p:cBhvr>
                                    </p:animEffect>
                                  </p:childTnLst>
                                </p:cTn>
                              </p:par>
                            </p:childTnLst>
                          </p:cTn>
                        </p:par>
                        <p:par>
                          <p:cTn id="74" fill="hold">
                            <p:stCondLst>
                              <p:cond delay="500"/>
                            </p:stCondLst>
                            <p:childTnLst>
                              <p:par>
                                <p:cTn id="75" presetID="22" presetClass="entr" presetSubtype="4"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wipe(down)">
                                      <p:cBhvr>
                                        <p:cTn id="7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2" grpId="1" animBg="1"/>
      <p:bldP spid="3" grpId="0" animBg="1"/>
      <p:bldP spid="3" grpId="1" animBg="1"/>
      <p:bldP spid="6" grpId="0" animBg="1"/>
      <p:bldP spid="6" grpId="1" animBg="1"/>
      <p:bldP spid="7" grpId="0" animBg="1"/>
      <p:bldP spid="7" grpId="1" animBg="1"/>
      <p:bldP spid="8" grpId="0" animBg="1"/>
      <p:bldP spid="8" grpId="1" animBg="1"/>
      <p:bldP spid="9" grpId="0" animBg="1"/>
      <p:bldP spid="9" grpId="1" animBg="1"/>
      <p:bldP spid="10" grpId="0" animBg="1"/>
      <p:bldP spid="11" grpId="0" animBg="1"/>
      <p:bldP spid="12" grpId="0" animBg="1"/>
      <p:bldP spid="1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narVert">
          <a:fgClr>
            <a:schemeClr val="tx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79512" y="1196752"/>
            <a:ext cx="8784976" cy="5328592"/>
          </a:xfrm>
        </p:spPr>
        <p:style>
          <a:lnRef idx="1">
            <a:schemeClr val="accent1"/>
          </a:lnRef>
          <a:fillRef idx="2">
            <a:schemeClr val="accent1"/>
          </a:fillRef>
          <a:effectRef idx="1">
            <a:schemeClr val="accent1"/>
          </a:effectRef>
          <a:fontRef idx="minor">
            <a:schemeClr val="dk1"/>
          </a:fontRef>
        </p:style>
        <p:txBody>
          <a:bodyPr lIns="0" rIns="0">
            <a:noAutofit/>
          </a:bodyPr>
          <a:lstStyle/>
          <a:p>
            <a:r>
              <a:rPr lang="ru-RU" sz="2200" b="1" spc="-100" dirty="0"/>
              <a:t>Само слово </a:t>
            </a:r>
            <a:r>
              <a:rPr lang="ru-RU" sz="2200" b="1" spc="-100" dirty="0" smtClean="0"/>
              <a:t>«апостол» </a:t>
            </a:r>
            <a:r>
              <a:rPr lang="ru-RU" sz="2200" b="1" spc="-100" dirty="0"/>
              <a:t>происходит от греческого глагола </a:t>
            </a:r>
            <a:r>
              <a:rPr lang="ru-RU" sz="2200" b="1" spc="-100" dirty="0" smtClean="0"/>
              <a:t>«</a:t>
            </a:r>
            <a:r>
              <a:rPr lang="ru-RU" sz="2200" b="1" spc="-100" dirty="0" err="1" smtClean="0"/>
              <a:t>apostellо</a:t>
            </a:r>
            <a:r>
              <a:rPr lang="ru-RU" sz="2200" b="1" spc="-100" dirty="0" smtClean="0"/>
              <a:t>»- </a:t>
            </a:r>
            <a:r>
              <a:rPr lang="ru-RU" sz="2200" b="1" spc="-100" dirty="0"/>
              <a:t>«посылать». </a:t>
            </a:r>
            <a:r>
              <a:rPr lang="ru-RU" sz="2200" b="1" spc="-100" dirty="0" smtClean="0"/>
              <a:t>То есть </a:t>
            </a:r>
            <a:r>
              <a:rPr lang="ru-RU" sz="2200" b="1" spc="-100" dirty="0" smtClean="0"/>
              <a:t>«апостол» - это «посланный". </a:t>
            </a:r>
            <a:r>
              <a:rPr lang="ru-RU" sz="2200" b="1" dirty="0"/>
              <a:t>В греческом языке есть еще один глагол, </a:t>
            </a:r>
            <a:r>
              <a:rPr lang="ru-RU" sz="2200" b="1" dirty="0" smtClean="0"/>
              <a:t>«</a:t>
            </a:r>
            <a:r>
              <a:rPr lang="ru-RU" sz="2200" b="1" dirty="0" err="1" smtClean="0"/>
              <a:t>pempо</a:t>
            </a:r>
            <a:r>
              <a:rPr lang="ru-RU" sz="2200" b="1" dirty="0" smtClean="0"/>
              <a:t>», </a:t>
            </a:r>
            <a:r>
              <a:rPr lang="ru-RU" sz="2200" b="1" dirty="0"/>
              <a:t>который тоже означает </a:t>
            </a:r>
            <a:r>
              <a:rPr lang="ru-RU" sz="2200" b="1" dirty="0" smtClean="0"/>
              <a:t>«посылать»; </a:t>
            </a:r>
            <a:r>
              <a:rPr lang="ru-RU" sz="2200" b="1" dirty="0"/>
              <a:t>но </a:t>
            </a:r>
            <a:r>
              <a:rPr lang="ru-RU" sz="2200" b="1" dirty="0" smtClean="0"/>
              <a:t>«</a:t>
            </a:r>
            <a:r>
              <a:rPr lang="ru-RU" sz="2200" b="1" dirty="0" err="1" smtClean="0"/>
              <a:t>pempо</a:t>
            </a:r>
            <a:r>
              <a:rPr lang="ru-RU" sz="2200" b="1" dirty="0" smtClean="0"/>
              <a:t>» значит </a:t>
            </a:r>
            <a:r>
              <a:rPr lang="ru-RU" sz="2200" b="1" dirty="0"/>
              <a:t>просто </a:t>
            </a:r>
            <a:r>
              <a:rPr lang="ru-RU" sz="2200" b="1" dirty="0" smtClean="0"/>
              <a:t>«посылать», </a:t>
            </a:r>
            <a:r>
              <a:rPr lang="ru-RU" sz="2200" b="1" dirty="0"/>
              <a:t>а </a:t>
            </a:r>
            <a:r>
              <a:rPr lang="ru-RU" sz="2200" b="1" dirty="0" smtClean="0"/>
              <a:t>«</a:t>
            </a:r>
            <a:r>
              <a:rPr lang="ru-RU" sz="2200" b="1" dirty="0" err="1" smtClean="0"/>
              <a:t>apostellо</a:t>
            </a:r>
            <a:r>
              <a:rPr lang="ru-RU" sz="2200" b="1" dirty="0" smtClean="0"/>
              <a:t>» </a:t>
            </a:r>
            <a:r>
              <a:rPr lang="ru-RU" sz="2200" b="1" dirty="0"/>
              <a:t>- </a:t>
            </a:r>
            <a:r>
              <a:rPr lang="ru-RU" sz="2200" b="1" dirty="0" smtClean="0"/>
              <a:t>«посылать </a:t>
            </a:r>
            <a:r>
              <a:rPr lang="ru-RU" sz="2200" b="1" dirty="0"/>
              <a:t>с некоей </a:t>
            </a:r>
            <a:r>
              <a:rPr lang="ru-RU" sz="2200" b="1" dirty="0" smtClean="0"/>
              <a:t>целью». </a:t>
            </a:r>
            <a:r>
              <a:rPr lang="ru-RU" sz="2200" b="1" dirty="0"/>
              <a:t>То есть апостол - это тот, кто послан с некоей целью</a:t>
            </a:r>
            <a:r>
              <a:rPr lang="ru-RU" sz="2200" b="1" dirty="0" smtClean="0"/>
              <a:t>.</a:t>
            </a:r>
          </a:p>
          <a:p>
            <a:r>
              <a:rPr lang="ru-RU" sz="2200" b="1" dirty="0" smtClean="0"/>
              <a:t>Имя </a:t>
            </a:r>
            <a:r>
              <a:rPr lang="ru-RU" sz="2200" b="1" dirty="0"/>
              <a:t>апостол есть прежде всего имя Самого </a:t>
            </a:r>
            <a:r>
              <a:rPr lang="ru-RU" sz="2200" b="1" dirty="0" smtClean="0"/>
              <a:t>Иисуса Христа, т. </a:t>
            </a:r>
            <a:r>
              <a:rPr lang="ru-RU" sz="2200" b="1" dirty="0"/>
              <a:t>к</a:t>
            </a:r>
            <a:r>
              <a:rPr lang="ru-RU" sz="2200" b="1" dirty="0" smtClean="0"/>
              <a:t>. Он возвещает </a:t>
            </a:r>
            <a:r>
              <a:rPr lang="ru-RU" sz="2200" b="1" dirty="0"/>
              <a:t>то, что </a:t>
            </a:r>
            <a:r>
              <a:rPr lang="ru-RU" sz="2200" b="1" dirty="0" smtClean="0"/>
              <a:t>видел </a:t>
            </a:r>
            <a:r>
              <a:rPr lang="ru-RU" sz="2200" b="1" dirty="0"/>
              <a:t>и слышал от </a:t>
            </a:r>
            <a:r>
              <a:rPr lang="ru-RU" sz="2200" b="1" dirty="0" smtClean="0"/>
              <a:t>Отца, пославшего Его; </a:t>
            </a:r>
            <a:r>
              <a:rPr lang="ru-RU" sz="2200" b="1" dirty="0"/>
              <a:t>то, </a:t>
            </a:r>
            <a:r>
              <a:rPr lang="ru-RU" sz="2200" b="1" dirty="0" smtClean="0"/>
              <a:t>чему Он был </a:t>
            </a:r>
            <a:r>
              <a:rPr lang="ru-RU" sz="2200" b="1" dirty="0"/>
              <a:t>научен</a:t>
            </a:r>
            <a:r>
              <a:rPr lang="ru-RU" sz="2200" b="1" dirty="0" smtClean="0"/>
              <a:t>. («Итак</a:t>
            </a:r>
            <a:r>
              <a:rPr lang="ru-RU" sz="2200" b="1" dirty="0"/>
              <a:t>, братия святые, участники в небесном звании, уразумейте </a:t>
            </a:r>
            <a:r>
              <a:rPr lang="ru-RU" sz="2200" b="1" i="1" dirty="0"/>
              <a:t>Посланника </a:t>
            </a:r>
            <a:r>
              <a:rPr lang="ru-RU" sz="2200" b="1" dirty="0"/>
              <a:t>и Первосвященника исповедания нашего, Иисуса Христа, Который верен Поставившему Его, как и Моисей во всем доме </a:t>
            </a:r>
            <a:r>
              <a:rPr lang="ru-RU" sz="2200" b="1" dirty="0" smtClean="0"/>
              <a:t>Его» (Евр. 3,1)).</a:t>
            </a:r>
          </a:p>
          <a:p>
            <a:r>
              <a:rPr lang="ru-RU" sz="2200" b="1" dirty="0" smtClean="0"/>
              <a:t>Ученики Христа так же именуются апостолами, так как </a:t>
            </a:r>
            <a:r>
              <a:rPr lang="ru-RU" sz="2200" b="1" dirty="0"/>
              <a:t>они </a:t>
            </a:r>
            <a:r>
              <a:rPr lang="ru-RU" sz="2200" b="1" dirty="0" smtClean="0"/>
              <a:t>посланы Христом </a:t>
            </a:r>
            <a:r>
              <a:rPr lang="ru-RU" sz="2200" b="1" dirty="0"/>
              <a:t>проповедовать </a:t>
            </a:r>
            <a:r>
              <a:rPr lang="ru-RU" sz="2200" b="1" dirty="0" smtClean="0"/>
              <a:t>миру о пришествии Света, спасении, приближении Царствия Божия; проповедуют не свое учение</a:t>
            </a:r>
            <a:r>
              <a:rPr lang="ru-RU" sz="2200" b="1" dirty="0"/>
              <a:t>, </a:t>
            </a:r>
            <a:r>
              <a:rPr lang="ru-RU" sz="2200" b="1" dirty="0" smtClean="0"/>
              <a:t>а то, которое </a:t>
            </a:r>
            <a:r>
              <a:rPr lang="ru-RU" sz="2200" b="1" dirty="0"/>
              <a:t>оставил им Христос. </a:t>
            </a:r>
          </a:p>
        </p:txBody>
      </p:sp>
      <p:sp>
        <p:nvSpPr>
          <p:cNvPr id="4" name="Скругленный прямоугольник 3"/>
          <p:cNvSpPr/>
          <p:nvPr/>
        </p:nvSpPr>
        <p:spPr>
          <a:xfrm>
            <a:off x="2123728" y="332656"/>
            <a:ext cx="5040560" cy="57606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ru-RU" sz="2800" b="1" dirty="0" smtClean="0">
                <a:solidFill>
                  <a:schemeClr val="tx1"/>
                </a:solidFill>
              </a:rPr>
              <a:t>Что означает имя апостол?</a:t>
            </a:r>
            <a:endParaRPr lang="ru-RU" sz="2800" b="1" dirty="0">
              <a:solidFill>
                <a:schemeClr val="tx1"/>
              </a:solidFill>
            </a:endParaRPr>
          </a:p>
        </p:txBody>
      </p:sp>
    </p:spTree>
    <p:extLst>
      <p:ext uri="{BB962C8B-B14F-4D97-AF65-F5344CB8AC3E}">
        <p14:creationId xmlns:p14="http://schemas.microsoft.com/office/powerpoint/2010/main" val="31250230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horzBrick">
          <a:fgClr>
            <a:schemeClr val="accent4">
              <a:lumMod val="60000"/>
              <a:lumOff val="40000"/>
            </a:schemeClr>
          </a:fgClr>
          <a:bgClr>
            <a:schemeClr val="bg1"/>
          </a:bgClr>
        </a:pattFill>
        <a:effectLst/>
      </p:bgPr>
    </p:bg>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3983246261"/>
              </p:ext>
            </p:extLst>
          </p:nvPr>
        </p:nvGraphicFramePr>
        <p:xfrm>
          <a:off x="457200" y="764704"/>
          <a:ext cx="8229600" cy="5057240"/>
        </p:xfrm>
        <a:graphic>
          <a:graphicData uri="http://schemas.openxmlformats.org/drawingml/2006/table">
            <a:tbl>
              <a:tblPr firstRow="1" bandRow="1">
                <a:tableStyleId>{00A15C55-8517-42AA-B614-E9B94910E393}</a:tableStyleId>
              </a:tblPr>
              <a:tblGrid>
                <a:gridCol w="2743200"/>
                <a:gridCol w="2743200"/>
                <a:gridCol w="2743200"/>
              </a:tblGrid>
              <a:tr h="370840">
                <a:tc>
                  <a:txBody>
                    <a:bodyPr/>
                    <a:lstStyle/>
                    <a:p>
                      <a:pPr algn="ctr"/>
                      <a:r>
                        <a:rPr lang="ru-RU" b="1" dirty="0" smtClean="0"/>
                        <a:t>Мф.</a:t>
                      </a:r>
                      <a:endParaRPr lang="ru-RU" b="1" dirty="0">
                        <a:solidFill>
                          <a:schemeClr val="tx1"/>
                        </a:solidFill>
                      </a:endParaRPr>
                    </a:p>
                  </a:txBody>
                  <a:tcPr marL="90000" marR="90000" marT="54000" marB="54000"/>
                </a:tc>
                <a:tc>
                  <a:txBody>
                    <a:bodyPr/>
                    <a:lstStyle/>
                    <a:p>
                      <a:pPr algn="ctr"/>
                      <a:r>
                        <a:rPr lang="ru-RU" b="1" dirty="0" err="1" smtClean="0"/>
                        <a:t>Мк</a:t>
                      </a:r>
                      <a:r>
                        <a:rPr lang="ru-RU" b="1" dirty="0" smtClean="0"/>
                        <a:t>.</a:t>
                      </a:r>
                      <a:endParaRPr lang="ru-RU" b="1" dirty="0">
                        <a:solidFill>
                          <a:schemeClr val="tx1"/>
                        </a:solidFill>
                      </a:endParaRPr>
                    </a:p>
                  </a:txBody>
                  <a:tcPr marL="90000" marR="90000" marT="54000" marB="54000"/>
                </a:tc>
                <a:tc>
                  <a:txBody>
                    <a:bodyPr/>
                    <a:lstStyle/>
                    <a:p>
                      <a:pPr algn="ctr"/>
                      <a:r>
                        <a:rPr lang="ru-RU" b="1" dirty="0" err="1" smtClean="0"/>
                        <a:t>Лк</a:t>
                      </a:r>
                      <a:r>
                        <a:rPr lang="ru-RU" b="1" dirty="0" smtClean="0"/>
                        <a:t>.</a:t>
                      </a:r>
                      <a:endParaRPr lang="ru-RU" b="1" dirty="0">
                        <a:solidFill>
                          <a:schemeClr val="tx1"/>
                        </a:solidFill>
                      </a:endParaRPr>
                    </a:p>
                  </a:txBody>
                  <a:tcPr marL="90000" marR="90000" marT="54000" marB="54000"/>
                </a:tc>
              </a:tr>
              <a:tr h="370840">
                <a:tc>
                  <a:txBody>
                    <a:bodyPr/>
                    <a:lstStyle/>
                    <a:p>
                      <a:pPr algn="l"/>
                      <a:r>
                        <a:rPr lang="ru-RU" sz="1600" b="1" dirty="0"/>
                        <a:t>Симон-Петр</a:t>
                      </a:r>
                    </a:p>
                  </a:txBody>
                  <a:tcPr marL="90000" marR="90000" marT="54000" marB="54000"/>
                </a:tc>
                <a:tc>
                  <a:txBody>
                    <a:bodyPr/>
                    <a:lstStyle/>
                    <a:p>
                      <a:pPr algn="l"/>
                      <a:r>
                        <a:rPr lang="ru-RU" sz="1600" b="1"/>
                        <a:t>Симон-Петр</a:t>
                      </a:r>
                    </a:p>
                  </a:txBody>
                  <a:tcPr marL="90000" marR="90000" marT="54000" marB="54000"/>
                </a:tc>
                <a:tc>
                  <a:txBody>
                    <a:bodyPr/>
                    <a:lstStyle/>
                    <a:p>
                      <a:pPr algn="l"/>
                      <a:r>
                        <a:rPr lang="ru-RU" sz="1600" b="1" dirty="0"/>
                        <a:t>Симон-Петр</a:t>
                      </a:r>
                    </a:p>
                  </a:txBody>
                  <a:tcPr marL="90000" marR="90000" marT="54000" marB="54000"/>
                </a:tc>
              </a:tr>
              <a:tr h="370840">
                <a:tc>
                  <a:txBody>
                    <a:bodyPr/>
                    <a:lstStyle/>
                    <a:p>
                      <a:pPr algn="l"/>
                      <a:r>
                        <a:rPr lang="ru-RU" sz="1600" b="1" dirty="0"/>
                        <a:t>Андрей</a:t>
                      </a:r>
                      <a:r>
                        <a:rPr lang="ru-RU" sz="1600" b="0" dirty="0"/>
                        <a:t>,</a:t>
                      </a:r>
                      <a:r>
                        <a:rPr lang="ru-RU" sz="1600" b="1" dirty="0"/>
                        <a:t> </a:t>
                      </a:r>
                      <a:r>
                        <a:rPr lang="ru-RU" sz="1600" b="0" dirty="0"/>
                        <a:t>брат его</a:t>
                      </a:r>
                    </a:p>
                  </a:txBody>
                  <a:tcPr marL="90000" marR="90000" marT="54000" marB="54000"/>
                </a:tc>
                <a:tc>
                  <a:txBody>
                    <a:bodyPr/>
                    <a:lstStyle/>
                    <a:p>
                      <a:pPr algn="l"/>
                      <a:r>
                        <a:rPr lang="ru-RU" sz="1600" b="1" dirty="0"/>
                        <a:t>Андрей</a:t>
                      </a:r>
                      <a:r>
                        <a:rPr lang="ru-RU" sz="1600" b="0" dirty="0"/>
                        <a:t>,</a:t>
                      </a:r>
                      <a:r>
                        <a:rPr lang="ru-RU" sz="1600" b="1" dirty="0"/>
                        <a:t> </a:t>
                      </a:r>
                      <a:r>
                        <a:rPr lang="ru-RU" sz="1600" b="0" i="0" dirty="0"/>
                        <a:t>брат его</a:t>
                      </a:r>
                    </a:p>
                  </a:txBody>
                  <a:tcPr marL="90000" marR="90000" marT="54000" marB="54000"/>
                </a:tc>
                <a:tc>
                  <a:txBody>
                    <a:bodyPr/>
                    <a:lstStyle/>
                    <a:p>
                      <a:pPr algn="l"/>
                      <a:r>
                        <a:rPr lang="ru-RU" sz="1600" b="1" dirty="0"/>
                        <a:t>Андрей</a:t>
                      </a:r>
                      <a:r>
                        <a:rPr lang="ru-RU" sz="1600" b="0" dirty="0"/>
                        <a:t>, брат его</a:t>
                      </a:r>
                    </a:p>
                  </a:txBody>
                  <a:tcPr marL="90000" marR="90000" marT="54000" marB="54000"/>
                </a:tc>
              </a:tr>
              <a:tr h="370840">
                <a:tc>
                  <a:txBody>
                    <a:bodyPr/>
                    <a:lstStyle/>
                    <a:p>
                      <a:pPr algn="l"/>
                      <a:r>
                        <a:rPr lang="ru-RU" sz="1600" b="1" dirty="0"/>
                        <a:t>Иаков </a:t>
                      </a:r>
                      <a:r>
                        <a:rPr lang="ru-RU" sz="1600" b="1" dirty="0" err="1"/>
                        <a:t>Зеведеев</a:t>
                      </a:r>
                      <a:endParaRPr lang="ru-RU" sz="1600" b="1" dirty="0"/>
                    </a:p>
                  </a:txBody>
                  <a:tcPr marL="90000" marR="90000" marT="54000" marB="54000"/>
                </a:tc>
                <a:tc>
                  <a:txBody>
                    <a:bodyPr/>
                    <a:lstStyle/>
                    <a:p>
                      <a:pPr algn="l"/>
                      <a:r>
                        <a:rPr lang="ru-RU" sz="1600" b="1"/>
                        <a:t>Иаков Зеведеев</a:t>
                      </a:r>
                    </a:p>
                  </a:txBody>
                  <a:tcPr marL="90000" marR="90000" marT="54000" marB="54000"/>
                </a:tc>
                <a:tc>
                  <a:txBody>
                    <a:bodyPr/>
                    <a:lstStyle/>
                    <a:p>
                      <a:pPr algn="l"/>
                      <a:r>
                        <a:rPr lang="ru-RU" sz="1600" b="1"/>
                        <a:t>Иаков Зеведеев</a:t>
                      </a:r>
                    </a:p>
                  </a:txBody>
                  <a:tcPr marL="90000" marR="90000" marT="54000" marB="54000"/>
                </a:tc>
              </a:tr>
              <a:tr h="370840">
                <a:tc>
                  <a:txBody>
                    <a:bodyPr/>
                    <a:lstStyle/>
                    <a:p>
                      <a:pPr algn="l"/>
                      <a:r>
                        <a:rPr lang="ru-RU" sz="1600" b="1" dirty="0"/>
                        <a:t>Иоанн</a:t>
                      </a:r>
                      <a:r>
                        <a:rPr lang="ru-RU" sz="1600" b="0" dirty="0"/>
                        <a:t>, брат его</a:t>
                      </a:r>
                    </a:p>
                  </a:txBody>
                  <a:tcPr marL="90000" marR="90000" marT="54000" marB="54000"/>
                </a:tc>
                <a:tc>
                  <a:txBody>
                    <a:bodyPr/>
                    <a:lstStyle/>
                    <a:p>
                      <a:pPr algn="l"/>
                      <a:r>
                        <a:rPr lang="ru-RU" sz="1600" b="1" dirty="0"/>
                        <a:t>Иоанн</a:t>
                      </a:r>
                      <a:r>
                        <a:rPr lang="ru-RU" sz="1600" b="0" dirty="0"/>
                        <a:t>, брат Иакова</a:t>
                      </a:r>
                    </a:p>
                  </a:txBody>
                  <a:tcPr marL="90000" marR="90000" marT="54000" marB="54000"/>
                </a:tc>
                <a:tc>
                  <a:txBody>
                    <a:bodyPr/>
                    <a:lstStyle/>
                    <a:p>
                      <a:pPr algn="l"/>
                      <a:r>
                        <a:rPr lang="ru-RU" sz="1600" b="1"/>
                        <a:t>Иоанн</a:t>
                      </a:r>
                    </a:p>
                  </a:txBody>
                  <a:tcPr marL="90000" marR="90000" marT="54000" marB="54000"/>
                </a:tc>
              </a:tr>
              <a:tr h="370840">
                <a:tc>
                  <a:txBody>
                    <a:bodyPr/>
                    <a:lstStyle/>
                    <a:p>
                      <a:pPr algn="l"/>
                      <a:r>
                        <a:rPr lang="ru-RU" sz="1600" b="1" dirty="0"/>
                        <a:t>Филипп</a:t>
                      </a:r>
                    </a:p>
                  </a:txBody>
                  <a:tcPr marL="90000" marR="90000" marT="54000" marB="54000"/>
                </a:tc>
                <a:tc>
                  <a:txBody>
                    <a:bodyPr/>
                    <a:lstStyle/>
                    <a:p>
                      <a:pPr algn="l"/>
                      <a:r>
                        <a:rPr lang="ru-RU" sz="1600" b="1"/>
                        <a:t>Филипп</a:t>
                      </a:r>
                    </a:p>
                  </a:txBody>
                  <a:tcPr marL="90000" marR="90000" marT="54000" marB="54000"/>
                </a:tc>
                <a:tc>
                  <a:txBody>
                    <a:bodyPr/>
                    <a:lstStyle/>
                    <a:p>
                      <a:pPr algn="l"/>
                      <a:r>
                        <a:rPr lang="ru-RU" sz="1600" b="1"/>
                        <a:t>Филипп</a:t>
                      </a:r>
                    </a:p>
                  </a:txBody>
                  <a:tcPr marL="90000" marR="90000" marT="54000" marB="54000"/>
                </a:tc>
              </a:tr>
              <a:tr h="370840">
                <a:tc>
                  <a:txBody>
                    <a:bodyPr/>
                    <a:lstStyle/>
                    <a:p>
                      <a:pPr algn="l"/>
                      <a:r>
                        <a:rPr lang="ru-RU" sz="1600" b="1" dirty="0"/>
                        <a:t>Варфоломей</a:t>
                      </a:r>
                    </a:p>
                  </a:txBody>
                  <a:tcPr marL="90000" marR="90000" marT="54000" marB="54000"/>
                </a:tc>
                <a:tc>
                  <a:txBody>
                    <a:bodyPr/>
                    <a:lstStyle/>
                    <a:p>
                      <a:pPr algn="l"/>
                      <a:r>
                        <a:rPr lang="ru-RU" sz="1600" b="1"/>
                        <a:t>Варфоломей</a:t>
                      </a:r>
                    </a:p>
                  </a:txBody>
                  <a:tcPr marL="90000" marR="90000" marT="54000" marB="54000"/>
                </a:tc>
                <a:tc>
                  <a:txBody>
                    <a:bodyPr/>
                    <a:lstStyle/>
                    <a:p>
                      <a:pPr algn="l"/>
                      <a:r>
                        <a:rPr lang="ru-RU" sz="1600" b="1" dirty="0"/>
                        <a:t>Варфоломей</a:t>
                      </a:r>
                    </a:p>
                  </a:txBody>
                  <a:tcPr marL="90000" marR="90000" marT="54000" marB="54000"/>
                </a:tc>
              </a:tr>
              <a:tr h="370840">
                <a:tc>
                  <a:txBody>
                    <a:bodyPr/>
                    <a:lstStyle/>
                    <a:p>
                      <a:pPr algn="l"/>
                      <a:r>
                        <a:rPr lang="ru-RU" sz="1600" b="1" dirty="0"/>
                        <a:t>Матфей</a:t>
                      </a:r>
                      <a:r>
                        <a:rPr lang="ru-RU" sz="1600" b="1" dirty="0">
                          <a:solidFill>
                            <a:srgbClr val="7030A0"/>
                          </a:solidFill>
                        </a:rPr>
                        <a:t>-мытарь</a:t>
                      </a:r>
                    </a:p>
                  </a:txBody>
                  <a:tcPr marL="90000" marR="90000" marT="54000" marB="54000"/>
                </a:tc>
                <a:tc>
                  <a:txBody>
                    <a:bodyPr/>
                    <a:lstStyle/>
                    <a:p>
                      <a:pPr algn="l"/>
                      <a:r>
                        <a:rPr lang="ru-RU" sz="1600" b="1" dirty="0"/>
                        <a:t>Матфей</a:t>
                      </a:r>
                    </a:p>
                  </a:txBody>
                  <a:tcPr marL="90000" marR="90000" marT="54000" marB="54000"/>
                </a:tc>
                <a:tc>
                  <a:txBody>
                    <a:bodyPr/>
                    <a:lstStyle/>
                    <a:p>
                      <a:pPr algn="l"/>
                      <a:r>
                        <a:rPr lang="ru-RU" sz="1600" b="1"/>
                        <a:t>Матфей</a:t>
                      </a:r>
                    </a:p>
                  </a:txBody>
                  <a:tcPr marL="90000" marR="90000" marT="54000" marB="54000"/>
                </a:tc>
              </a:tr>
              <a:tr h="370840">
                <a:tc>
                  <a:txBody>
                    <a:bodyPr/>
                    <a:lstStyle/>
                    <a:p>
                      <a:pPr algn="l"/>
                      <a:r>
                        <a:rPr lang="ru-RU" sz="1600" b="1" dirty="0"/>
                        <a:t>Фома</a:t>
                      </a:r>
                    </a:p>
                  </a:txBody>
                  <a:tcPr marL="90000" marR="90000" marT="54000" marB="54000"/>
                </a:tc>
                <a:tc>
                  <a:txBody>
                    <a:bodyPr/>
                    <a:lstStyle/>
                    <a:p>
                      <a:pPr algn="l"/>
                      <a:r>
                        <a:rPr lang="ru-RU" sz="1600" b="1"/>
                        <a:t>Фома</a:t>
                      </a:r>
                    </a:p>
                  </a:txBody>
                  <a:tcPr marL="90000" marR="90000" marT="54000" marB="54000"/>
                </a:tc>
                <a:tc>
                  <a:txBody>
                    <a:bodyPr/>
                    <a:lstStyle/>
                    <a:p>
                      <a:pPr algn="l"/>
                      <a:r>
                        <a:rPr lang="ru-RU" sz="1600" b="1"/>
                        <a:t>Фома</a:t>
                      </a:r>
                    </a:p>
                  </a:txBody>
                  <a:tcPr marL="90000" marR="90000" marT="54000" marB="54000"/>
                </a:tc>
              </a:tr>
              <a:tr h="370840">
                <a:tc>
                  <a:txBody>
                    <a:bodyPr/>
                    <a:lstStyle/>
                    <a:p>
                      <a:pPr algn="l"/>
                      <a:r>
                        <a:rPr lang="ru-RU" sz="1600" b="1" dirty="0"/>
                        <a:t>Иаков Алфеев</a:t>
                      </a:r>
                    </a:p>
                  </a:txBody>
                  <a:tcPr marL="90000" marR="90000" marT="54000" marB="54000"/>
                </a:tc>
                <a:tc>
                  <a:txBody>
                    <a:bodyPr/>
                    <a:lstStyle/>
                    <a:p>
                      <a:pPr algn="l"/>
                      <a:r>
                        <a:rPr lang="ru-RU" sz="1600" b="1"/>
                        <a:t>Иаков Алфеев</a:t>
                      </a:r>
                    </a:p>
                  </a:txBody>
                  <a:tcPr marL="90000" marR="90000" marT="54000" marB="54000"/>
                </a:tc>
                <a:tc>
                  <a:txBody>
                    <a:bodyPr/>
                    <a:lstStyle/>
                    <a:p>
                      <a:pPr algn="l"/>
                      <a:r>
                        <a:rPr lang="ru-RU" sz="1600" b="1" dirty="0"/>
                        <a:t>Иаков Алфеев</a:t>
                      </a:r>
                    </a:p>
                  </a:txBody>
                  <a:tcPr marL="90000" marR="90000" marT="54000" marB="54000"/>
                </a:tc>
              </a:tr>
              <a:tr h="370840">
                <a:tc>
                  <a:txBody>
                    <a:bodyPr/>
                    <a:lstStyle/>
                    <a:p>
                      <a:pPr algn="l"/>
                      <a:r>
                        <a:rPr lang="ru-RU" sz="1600" b="1" dirty="0" err="1">
                          <a:solidFill>
                            <a:srgbClr val="7030A0"/>
                          </a:solidFill>
                        </a:rPr>
                        <a:t>Леввей</a:t>
                      </a:r>
                      <a:r>
                        <a:rPr lang="ru-RU" sz="1600" b="0" dirty="0"/>
                        <a:t>, прозванный </a:t>
                      </a:r>
                      <a:r>
                        <a:rPr lang="ru-RU" sz="1600" b="0" dirty="0" err="1"/>
                        <a:t>Фаддеем</a:t>
                      </a:r>
                      <a:endParaRPr lang="ru-RU" sz="1600" b="0" dirty="0"/>
                    </a:p>
                  </a:txBody>
                  <a:tcPr marL="90000" marR="90000" marT="54000" marB="54000"/>
                </a:tc>
                <a:tc>
                  <a:txBody>
                    <a:bodyPr/>
                    <a:lstStyle/>
                    <a:p>
                      <a:pPr algn="l"/>
                      <a:r>
                        <a:rPr lang="ru-RU" sz="1600" b="1" dirty="0" err="1">
                          <a:solidFill>
                            <a:srgbClr val="7030A0"/>
                          </a:solidFill>
                        </a:rPr>
                        <a:t>Фаддей</a:t>
                      </a:r>
                      <a:endParaRPr lang="ru-RU" sz="1600" b="1" dirty="0">
                        <a:solidFill>
                          <a:srgbClr val="7030A0"/>
                        </a:solidFill>
                      </a:endParaRPr>
                    </a:p>
                  </a:txBody>
                  <a:tcPr marL="90000" marR="90000" marT="54000" marB="54000"/>
                </a:tc>
                <a:tc>
                  <a:txBody>
                    <a:bodyPr/>
                    <a:lstStyle/>
                    <a:p>
                      <a:pPr algn="l"/>
                      <a:r>
                        <a:rPr lang="ru-RU" sz="1600" b="1" dirty="0">
                          <a:solidFill>
                            <a:srgbClr val="7030A0"/>
                          </a:solidFill>
                        </a:rPr>
                        <a:t>Иуда </a:t>
                      </a:r>
                      <a:r>
                        <a:rPr lang="ru-RU" sz="1600" b="1" dirty="0" err="1">
                          <a:solidFill>
                            <a:srgbClr val="7030A0"/>
                          </a:solidFill>
                        </a:rPr>
                        <a:t>Иаковлев</a:t>
                      </a:r>
                      <a:endParaRPr lang="ru-RU" sz="1600" b="1" dirty="0">
                        <a:solidFill>
                          <a:srgbClr val="7030A0"/>
                        </a:solidFill>
                      </a:endParaRPr>
                    </a:p>
                  </a:txBody>
                  <a:tcPr marL="90000" marR="90000" marT="54000" marB="54000"/>
                </a:tc>
              </a:tr>
              <a:tr h="370840">
                <a:tc>
                  <a:txBody>
                    <a:bodyPr/>
                    <a:lstStyle/>
                    <a:p>
                      <a:pPr algn="l"/>
                      <a:r>
                        <a:rPr lang="ru-RU" sz="1600" b="1" dirty="0" smtClean="0"/>
                        <a:t>Симон-</a:t>
                      </a:r>
                      <a:r>
                        <a:rPr lang="ru-RU" sz="1600" b="1" dirty="0" err="1" smtClean="0">
                          <a:solidFill>
                            <a:srgbClr val="7030A0"/>
                          </a:solidFill>
                        </a:rPr>
                        <a:t>Кананит</a:t>
                      </a:r>
                      <a:endParaRPr lang="ru-RU" sz="1600" b="1" dirty="0">
                        <a:solidFill>
                          <a:srgbClr val="7030A0"/>
                        </a:solidFill>
                      </a:endParaRPr>
                    </a:p>
                  </a:txBody>
                  <a:tcPr marL="90000" marR="90000" marT="54000" marB="54000"/>
                </a:tc>
                <a:tc>
                  <a:txBody>
                    <a:bodyPr/>
                    <a:lstStyle/>
                    <a:p>
                      <a:pPr algn="l"/>
                      <a:r>
                        <a:rPr lang="ru-RU" sz="1600" b="1" dirty="0"/>
                        <a:t>Симон-</a:t>
                      </a:r>
                      <a:r>
                        <a:rPr lang="ru-RU" sz="1600" b="1" dirty="0" err="1">
                          <a:solidFill>
                            <a:srgbClr val="7030A0"/>
                          </a:solidFill>
                        </a:rPr>
                        <a:t>Кананит</a:t>
                      </a:r>
                      <a:endParaRPr lang="ru-RU" sz="1600" b="1" dirty="0">
                        <a:solidFill>
                          <a:srgbClr val="7030A0"/>
                        </a:solidFill>
                      </a:endParaRPr>
                    </a:p>
                  </a:txBody>
                  <a:tcPr marL="90000" marR="90000" marT="54000" marB="54000"/>
                </a:tc>
                <a:tc>
                  <a:txBody>
                    <a:bodyPr/>
                    <a:lstStyle/>
                    <a:p>
                      <a:pPr algn="l"/>
                      <a:r>
                        <a:rPr lang="ru-RU" sz="1600" b="1" dirty="0"/>
                        <a:t>Симон-</a:t>
                      </a:r>
                      <a:r>
                        <a:rPr lang="ru-RU" sz="1600" b="1" dirty="0" err="1">
                          <a:solidFill>
                            <a:srgbClr val="7030A0"/>
                          </a:solidFill>
                        </a:rPr>
                        <a:t>Зилот</a:t>
                      </a:r>
                      <a:endParaRPr lang="ru-RU" sz="1600" b="1" dirty="0">
                        <a:solidFill>
                          <a:srgbClr val="7030A0"/>
                        </a:solidFill>
                      </a:endParaRPr>
                    </a:p>
                  </a:txBody>
                  <a:tcPr marL="90000" marR="90000" marT="54000" marB="54000"/>
                </a:tc>
              </a:tr>
              <a:tr h="370840">
                <a:tc>
                  <a:txBody>
                    <a:bodyPr/>
                    <a:lstStyle/>
                    <a:p>
                      <a:pPr algn="l"/>
                      <a:r>
                        <a:rPr lang="ru-RU" sz="1600" b="1"/>
                        <a:t>Иуда Искариот</a:t>
                      </a:r>
                    </a:p>
                  </a:txBody>
                  <a:tcPr marL="90000" marR="90000" marT="54000" marB="54000"/>
                </a:tc>
                <a:tc>
                  <a:txBody>
                    <a:bodyPr/>
                    <a:lstStyle/>
                    <a:p>
                      <a:pPr algn="l"/>
                      <a:r>
                        <a:rPr lang="ru-RU" sz="1600" b="1"/>
                        <a:t>Иуда Искариотский</a:t>
                      </a:r>
                    </a:p>
                  </a:txBody>
                  <a:tcPr marL="90000" marR="90000" marT="54000" marB="54000"/>
                </a:tc>
                <a:tc>
                  <a:txBody>
                    <a:bodyPr/>
                    <a:lstStyle/>
                    <a:p>
                      <a:pPr algn="l"/>
                      <a:r>
                        <a:rPr lang="ru-RU" sz="1600" b="1" dirty="0"/>
                        <a:t>Иуда Искариот</a:t>
                      </a:r>
                    </a:p>
                  </a:txBody>
                  <a:tcPr marL="90000" marR="90000" marT="54000" marB="54000"/>
                </a:tc>
              </a:tr>
            </a:tbl>
          </a:graphicData>
        </a:graphic>
      </p:graphicFrame>
      <p:sp>
        <p:nvSpPr>
          <p:cNvPr id="4" name="Скругленный прямоугольник 3"/>
          <p:cNvSpPr/>
          <p:nvPr/>
        </p:nvSpPr>
        <p:spPr>
          <a:xfrm>
            <a:off x="2653428" y="188640"/>
            <a:ext cx="4104456" cy="432048"/>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ru-RU" sz="2400" b="1" dirty="0">
                <a:solidFill>
                  <a:schemeClr val="tx1"/>
                </a:solidFill>
              </a:rPr>
              <a:t>Имена святых </a:t>
            </a:r>
            <a:r>
              <a:rPr lang="ru-RU" sz="2400" b="1" dirty="0" smtClean="0">
                <a:solidFill>
                  <a:schemeClr val="tx1"/>
                </a:solidFill>
              </a:rPr>
              <a:t>Апостолов</a:t>
            </a:r>
            <a:endParaRPr lang="ru-RU" sz="2400" b="1" dirty="0">
              <a:solidFill>
                <a:schemeClr val="tx1"/>
              </a:solidFill>
            </a:endParaRPr>
          </a:p>
        </p:txBody>
      </p:sp>
      <p:sp>
        <p:nvSpPr>
          <p:cNvPr id="2" name="Скругленный прямоугольник 1"/>
          <p:cNvSpPr/>
          <p:nvPr/>
        </p:nvSpPr>
        <p:spPr>
          <a:xfrm>
            <a:off x="323528" y="6021288"/>
            <a:ext cx="8352928" cy="57606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600" b="1" dirty="0" err="1">
                <a:solidFill>
                  <a:schemeClr val="tx1"/>
                </a:solidFill>
              </a:rPr>
              <a:t>Свт</a:t>
            </a:r>
            <a:r>
              <a:rPr lang="ru-RU" sz="1600" b="1" dirty="0">
                <a:solidFill>
                  <a:schemeClr val="tx1"/>
                </a:solidFill>
              </a:rPr>
              <a:t>. Иоанн Златоуст</a:t>
            </a:r>
            <a:r>
              <a:rPr lang="ru-RU" sz="1600" b="1" dirty="0" smtClean="0">
                <a:solidFill>
                  <a:schemeClr val="tx1"/>
                </a:solidFill>
              </a:rPr>
              <a:t>: </a:t>
            </a:r>
            <a:r>
              <a:rPr lang="ru-RU" sz="1600" b="1" i="1" dirty="0" smtClean="0">
                <a:solidFill>
                  <a:schemeClr val="tx1"/>
                </a:solidFill>
              </a:rPr>
              <a:t>«</a:t>
            </a:r>
            <a:r>
              <a:rPr lang="ru-RU" sz="1600" b="1" i="1" dirty="0">
                <a:solidFill>
                  <a:schemeClr val="tx1"/>
                </a:solidFill>
              </a:rPr>
              <a:t>Кто же они таковы? Рыбари, мытари. Четверо из них были рыбари, двое мытари – Матфей и Иаков, а один и </a:t>
            </a:r>
            <a:r>
              <a:rPr lang="ru-RU" sz="1600" b="1" i="1" dirty="0" smtClean="0">
                <a:solidFill>
                  <a:schemeClr val="tx1"/>
                </a:solidFill>
              </a:rPr>
              <a:t>предатель».</a:t>
            </a:r>
            <a:endParaRPr lang="ru-RU" sz="1600" b="1" i="1" dirty="0">
              <a:solidFill>
                <a:schemeClr val="tx1"/>
              </a:solidFill>
            </a:endParaRPr>
          </a:p>
        </p:txBody>
      </p:sp>
    </p:spTree>
    <p:extLst>
      <p:ext uri="{BB962C8B-B14F-4D97-AF65-F5344CB8AC3E}">
        <p14:creationId xmlns:p14="http://schemas.microsoft.com/office/powerpoint/2010/main" val="69034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dkUpDiag">
          <a:fgClr>
            <a:schemeClr val="tx2">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4" name="Скругленный прямоугольник 3"/>
          <p:cNvSpPr/>
          <p:nvPr/>
        </p:nvSpPr>
        <p:spPr>
          <a:xfrm>
            <a:off x="395536" y="260648"/>
            <a:ext cx="8496944" cy="43204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ru-RU" sz="2400" b="1" dirty="0" smtClean="0">
                <a:solidFill>
                  <a:schemeClr val="tx1"/>
                </a:solidFill>
              </a:rPr>
              <a:t>Послание апостолов на проповедь, наставление апостолам</a:t>
            </a:r>
            <a:endParaRPr lang="ru-RU" sz="2400" b="1" dirty="0">
              <a:solidFill>
                <a:schemeClr val="tx1"/>
              </a:solidFill>
            </a:endParaRPr>
          </a:p>
        </p:txBody>
      </p:sp>
      <p:pic>
        <p:nvPicPr>
          <p:cNvPr id="1027" name="Picture 3" descr="E:\лекции по Н. З\12\1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5" y="836712"/>
            <a:ext cx="6466995" cy="58571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Скругленный прямоугольник 4"/>
          <p:cNvSpPr/>
          <p:nvPr/>
        </p:nvSpPr>
        <p:spPr>
          <a:xfrm>
            <a:off x="395536" y="116632"/>
            <a:ext cx="8424936"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rPr>
              <a:t>5-8 </a:t>
            </a:r>
            <a:r>
              <a:rPr lang="ru-RU" sz="1600" b="1" dirty="0" err="1" smtClean="0">
                <a:solidFill>
                  <a:schemeClr val="tx1"/>
                </a:solidFill>
              </a:rPr>
              <a:t>ст</a:t>
            </a:r>
            <a:r>
              <a:rPr lang="ru-RU" sz="1600" b="1" dirty="0" smtClean="0">
                <a:solidFill>
                  <a:schemeClr val="tx1"/>
                </a:solidFill>
              </a:rPr>
              <a:t>:. «Сих </a:t>
            </a:r>
            <a:r>
              <a:rPr lang="ru-RU" sz="1600" b="1" dirty="0">
                <a:solidFill>
                  <a:schemeClr val="tx1"/>
                </a:solidFill>
              </a:rPr>
              <a:t>двенадцать послал Иисус, и заповедал им, говоря: на путь к язычникам не ходите, и в город </a:t>
            </a:r>
            <a:r>
              <a:rPr lang="ru-RU" sz="1600" b="1" dirty="0" err="1">
                <a:solidFill>
                  <a:schemeClr val="tx1"/>
                </a:solidFill>
              </a:rPr>
              <a:t>Самарянский</a:t>
            </a:r>
            <a:r>
              <a:rPr lang="ru-RU" sz="1600" b="1" dirty="0">
                <a:solidFill>
                  <a:schemeClr val="tx1"/>
                </a:solidFill>
              </a:rPr>
              <a:t> не </a:t>
            </a:r>
            <a:r>
              <a:rPr lang="ru-RU" sz="1600" b="1" dirty="0" smtClean="0">
                <a:solidFill>
                  <a:schemeClr val="tx1"/>
                </a:solidFill>
              </a:rPr>
              <a:t>входите; а </a:t>
            </a:r>
            <a:r>
              <a:rPr lang="ru-RU" sz="1600" b="1" dirty="0">
                <a:solidFill>
                  <a:schemeClr val="tx1"/>
                </a:solidFill>
              </a:rPr>
              <a:t>идите наипаче к погибшим овцам дома </a:t>
            </a:r>
            <a:r>
              <a:rPr lang="ru-RU" sz="1600" b="1" dirty="0" err="1" smtClean="0">
                <a:solidFill>
                  <a:schemeClr val="tx1"/>
                </a:solidFill>
              </a:rPr>
              <a:t>Израилева</a:t>
            </a:r>
            <a:r>
              <a:rPr lang="ru-RU" sz="1600" b="1" dirty="0" smtClean="0">
                <a:solidFill>
                  <a:schemeClr val="tx1"/>
                </a:solidFill>
              </a:rPr>
              <a:t>; </a:t>
            </a:r>
            <a:r>
              <a:rPr lang="ru-RU" sz="1600" b="1" dirty="0">
                <a:solidFill>
                  <a:schemeClr val="tx1"/>
                </a:solidFill>
              </a:rPr>
              <a:t>ходя же, проповедуйте, что приблизилось Царство </a:t>
            </a:r>
            <a:r>
              <a:rPr lang="ru-RU" sz="1600" b="1" dirty="0" smtClean="0">
                <a:solidFill>
                  <a:schemeClr val="tx1"/>
                </a:solidFill>
              </a:rPr>
              <a:t>Небесное; больных </a:t>
            </a:r>
            <a:r>
              <a:rPr lang="ru-RU" sz="1600" b="1" dirty="0">
                <a:solidFill>
                  <a:schemeClr val="tx1"/>
                </a:solidFill>
              </a:rPr>
              <a:t>исцеляйте, прокаженных очищайте, мертвых воскрешайте, бесов изгоняйте; даром получили, даром </a:t>
            </a:r>
            <a:r>
              <a:rPr lang="ru-RU" sz="1600" b="1" dirty="0" smtClean="0">
                <a:solidFill>
                  <a:schemeClr val="tx1"/>
                </a:solidFill>
              </a:rPr>
              <a:t>давайте».</a:t>
            </a:r>
            <a:endParaRPr lang="ru-RU" sz="1600" b="1" dirty="0">
              <a:solidFill>
                <a:schemeClr val="tx1"/>
              </a:solidFill>
            </a:endParaRPr>
          </a:p>
        </p:txBody>
      </p:sp>
      <p:pic>
        <p:nvPicPr>
          <p:cNvPr id="7" name="избрание апостолов.mp4">
            <a:hlinkClick r:id="" action="ppaction://media"/>
          </p:cNvPr>
          <p:cNvPicPr>
            <a:picLocks noGrp="1" noChangeAspect="1"/>
          </p:cNvPicPr>
          <p:nvPr>
            <p:ph idx="1"/>
            <a:videoFile r:link="rId1"/>
            <p:extLst>
              <p:ext uri="{DAA4B4D4-6D71-4841-9C94-3DE7FCFB9230}">
                <p14:media xmlns:p14="http://schemas.microsoft.com/office/powerpoint/2010/main" r:embed="rId2">
                  <p14:trim st="82560" end="22003.6281"/>
                </p14:media>
              </p:ext>
            </p:extLst>
          </p:nvPr>
        </p:nvPicPr>
        <p:blipFill>
          <a:blip r:embed="rId5"/>
          <a:stretch>
            <a:fillRect/>
          </a:stretch>
        </p:blipFill>
        <p:spPr>
          <a:xfrm>
            <a:off x="73990" y="1864395"/>
            <a:ext cx="4534014" cy="3400809"/>
          </a:xfrm>
        </p:spPr>
      </p:pic>
      <p:sp>
        <p:nvSpPr>
          <p:cNvPr id="2" name="Скругленный прямоугольник 1"/>
          <p:cNvSpPr/>
          <p:nvPr/>
        </p:nvSpPr>
        <p:spPr>
          <a:xfrm>
            <a:off x="4499992" y="1484784"/>
            <a:ext cx="4536504" cy="5040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500" b="1" dirty="0" err="1">
                <a:solidFill>
                  <a:schemeClr val="tx1"/>
                </a:solidFill>
              </a:rPr>
              <a:t>Свт</a:t>
            </a:r>
            <a:r>
              <a:rPr lang="ru-RU" sz="1500" b="1" dirty="0">
                <a:solidFill>
                  <a:schemeClr val="tx1"/>
                </a:solidFill>
              </a:rPr>
              <a:t>. Иоанн Златоуст</a:t>
            </a:r>
            <a:r>
              <a:rPr lang="ru-RU" sz="1500" b="1" dirty="0" smtClean="0">
                <a:solidFill>
                  <a:schemeClr val="tx1"/>
                </a:solidFill>
              </a:rPr>
              <a:t>: </a:t>
            </a:r>
            <a:r>
              <a:rPr lang="ru-RU" sz="1500" b="1" i="1" dirty="0" smtClean="0">
                <a:solidFill>
                  <a:schemeClr val="tx1"/>
                </a:solidFill>
              </a:rPr>
              <a:t>«</a:t>
            </a:r>
            <a:r>
              <a:rPr lang="ru-RU" sz="1500" b="1" i="1" dirty="0">
                <a:solidFill>
                  <a:schemeClr val="tx1"/>
                </a:solidFill>
              </a:rPr>
              <a:t>Не подумайте, говорит Он, будто за то, что они Меня поносят и называют беснующимся, Я питаю к ним ненависть и отвращение; напротив, Я стараюсь исправить их прежде других, и запрещаю вам ходить к другим народам; к ним посылаю вас учителями, врачами. И не только запрещаю вам проповедовать кому-либо прежде их, но не позволяю даже и ступать на путь, который ведет к язычникам, и входить в город </a:t>
            </a:r>
            <a:r>
              <a:rPr lang="ru-RU" sz="1500" b="1" i="1" dirty="0" err="1" smtClean="0">
                <a:solidFill>
                  <a:schemeClr val="tx1"/>
                </a:solidFill>
              </a:rPr>
              <a:t>самарянский</a:t>
            </a:r>
            <a:r>
              <a:rPr lang="ru-RU" sz="1500" b="1" i="1" dirty="0">
                <a:solidFill>
                  <a:schemeClr val="tx1"/>
                </a:solidFill>
              </a:rPr>
              <a:t>… Иисус посылает апостолов к упорным иудеям, показывая тем Свое о них попечение, заграждая их уста, и пролагая путь проповеди апостольской, чтобы после не стали жаловаться, что апостолы пошли к необрезанным, и чтобы не имели никакой благовидной причины убегать и отвращаться их. Называя же их овцами погибшими, а не заблудившимися, всячески внушает им мысль о прощении, и привлекает сердца </a:t>
            </a:r>
            <a:r>
              <a:rPr lang="ru-RU" sz="1500" b="1" i="1" dirty="0" smtClean="0">
                <a:solidFill>
                  <a:schemeClr val="tx1"/>
                </a:solidFill>
              </a:rPr>
              <a:t>их».</a:t>
            </a:r>
            <a:endParaRPr lang="ru-RU" sz="1500" b="1" i="1" dirty="0">
              <a:solidFill>
                <a:schemeClr val="tx1"/>
              </a:solidFill>
            </a:endParaRPr>
          </a:p>
        </p:txBody>
      </p:sp>
      <p:sp>
        <p:nvSpPr>
          <p:cNvPr id="6" name="Скругленный прямоугольник 5"/>
          <p:cNvSpPr/>
          <p:nvPr/>
        </p:nvSpPr>
        <p:spPr>
          <a:xfrm>
            <a:off x="4788024" y="1700808"/>
            <a:ext cx="4248472" cy="18722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err="1" smtClean="0">
                <a:solidFill>
                  <a:schemeClr val="tx1"/>
                </a:solidFill>
              </a:rPr>
              <a:t>Прп</a:t>
            </a:r>
            <a:r>
              <a:rPr lang="ru-RU" sz="1600" b="1" dirty="0" smtClean="0">
                <a:solidFill>
                  <a:schemeClr val="tx1"/>
                </a:solidFill>
              </a:rPr>
              <a:t>. Исидор</a:t>
            </a:r>
            <a:r>
              <a:rPr lang="ru-RU" sz="1600" b="1" i="1" dirty="0" smtClean="0">
                <a:solidFill>
                  <a:schemeClr val="tx1"/>
                </a:solidFill>
              </a:rPr>
              <a:t>: «Не </a:t>
            </a:r>
            <a:r>
              <a:rPr lang="ru-RU" sz="1600" b="1" i="1" dirty="0">
                <a:solidFill>
                  <a:schemeClr val="tx1"/>
                </a:solidFill>
              </a:rPr>
              <a:t>идти на путь язык - значит не сходиться с ними в образе мыслей, равно как и во град </a:t>
            </a:r>
            <a:r>
              <a:rPr lang="ru-RU" sz="1600" b="1" i="1" dirty="0" err="1">
                <a:solidFill>
                  <a:schemeClr val="tx1"/>
                </a:solidFill>
              </a:rPr>
              <a:t>самарянский</a:t>
            </a:r>
            <a:r>
              <a:rPr lang="ru-RU" sz="1600" b="1" i="1" dirty="0">
                <a:solidFill>
                  <a:schemeClr val="tx1"/>
                </a:solidFill>
              </a:rPr>
              <a:t> не входить значит не то, чтобы удаляться от сожительства с ними, но чтобы не приобщаться к их </a:t>
            </a:r>
            <a:r>
              <a:rPr lang="ru-RU" sz="1600" b="1" i="1" dirty="0" err="1">
                <a:solidFill>
                  <a:schemeClr val="tx1"/>
                </a:solidFill>
              </a:rPr>
              <a:t>злочестию</a:t>
            </a:r>
            <a:r>
              <a:rPr lang="ru-RU" sz="1600" b="1" i="1" dirty="0">
                <a:solidFill>
                  <a:schemeClr val="tx1"/>
                </a:solidFill>
              </a:rPr>
              <a:t> и </a:t>
            </a:r>
            <a:r>
              <a:rPr lang="ru-RU" sz="1600" b="1" i="1" dirty="0" smtClean="0">
                <a:solidFill>
                  <a:schemeClr val="tx1"/>
                </a:solidFill>
              </a:rPr>
              <a:t>лукавству».</a:t>
            </a:r>
            <a:endParaRPr lang="ru-RU" sz="1600" b="1" i="1" dirty="0">
              <a:solidFill>
                <a:schemeClr val="tx1"/>
              </a:solidFill>
            </a:endParaRPr>
          </a:p>
        </p:txBody>
      </p:sp>
      <p:sp>
        <p:nvSpPr>
          <p:cNvPr id="8" name="Скругленный прямоугольник 7"/>
          <p:cNvSpPr/>
          <p:nvPr/>
        </p:nvSpPr>
        <p:spPr>
          <a:xfrm>
            <a:off x="4788024" y="3765296"/>
            <a:ext cx="4248472" cy="29285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600" b="1" dirty="0" err="1" smtClean="0">
                <a:solidFill>
                  <a:schemeClr val="tx1"/>
                </a:solidFill>
              </a:rPr>
              <a:t>Блж</a:t>
            </a:r>
            <a:r>
              <a:rPr lang="ru-RU" sz="1600" b="1" dirty="0" smtClean="0">
                <a:solidFill>
                  <a:schemeClr val="tx1"/>
                </a:solidFill>
              </a:rPr>
              <a:t>. Иероним: </a:t>
            </a:r>
            <a:r>
              <a:rPr lang="ru-RU" sz="1600" b="1" i="1" dirty="0" smtClean="0">
                <a:solidFill>
                  <a:schemeClr val="tx1"/>
                </a:solidFill>
              </a:rPr>
              <a:t>«Действительно</a:t>
            </a:r>
            <a:r>
              <a:rPr lang="ru-RU" sz="1600" b="1" i="1" dirty="0">
                <a:solidFill>
                  <a:schemeClr val="tx1"/>
                </a:solidFill>
              </a:rPr>
              <a:t>, сначала должно было возвестить пришествие Христово иудеям, чтобы они не имели основания </a:t>
            </a:r>
            <a:r>
              <a:rPr lang="ru-RU" sz="1600" b="1" i="1" dirty="0" smtClean="0">
                <a:solidFill>
                  <a:schemeClr val="tx1"/>
                </a:solidFill>
              </a:rPr>
              <a:t>оправдываться, </a:t>
            </a:r>
            <a:r>
              <a:rPr lang="ru-RU" sz="1600" b="1" i="1" dirty="0">
                <a:solidFill>
                  <a:schemeClr val="tx1"/>
                </a:solidFill>
              </a:rPr>
              <a:t>говоря, что они потому отвергли Господа, что Он послал апостолов к язычникам и Самарянам. В переносном смысле нам, носящим имя христиан, заповедуется, чтобы мы не блуждали по пути еретиков и язычников, так что, отделяясь [от них] в вере, мы должны отличаться [от них] и своей </a:t>
            </a:r>
            <a:r>
              <a:rPr lang="ru-RU" sz="1600" b="1" i="1" dirty="0" smtClean="0">
                <a:solidFill>
                  <a:schemeClr val="tx1"/>
                </a:solidFill>
              </a:rPr>
              <a:t>жизнью».</a:t>
            </a:r>
            <a:endParaRPr lang="ru-RU" sz="1600" b="1" i="1" dirty="0">
              <a:solidFill>
                <a:schemeClr val="tx1"/>
              </a:solidFill>
            </a:endParaRPr>
          </a:p>
        </p:txBody>
      </p:sp>
      <p:sp>
        <p:nvSpPr>
          <p:cNvPr id="9" name="Скругленный прямоугольник 8"/>
          <p:cNvSpPr/>
          <p:nvPr/>
        </p:nvSpPr>
        <p:spPr>
          <a:xfrm>
            <a:off x="4788024" y="1772816"/>
            <a:ext cx="4248472" cy="19924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err="1" smtClean="0">
                <a:solidFill>
                  <a:schemeClr val="tx1"/>
                </a:solidFill>
              </a:rPr>
              <a:t>Свт</a:t>
            </a:r>
            <a:r>
              <a:rPr lang="ru-RU" sz="1600" b="1" dirty="0" smtClean="0">
                <a:solidFill>
                  <a:schemeClr val="tx1"/>
                </a:solidFill>
              </a:rPr>
              <a:t>. Иоанн Златоуст: </a:t>
            </a:r>
            <a:r>
              <a:rPr lang="ru-RU" sz="1600" b="1" i="1" dirty="0" smtClean="0">
                <a:solidFill>
                  <a:schemeClr val="tx1"/>
                </a:solidFill>
              </a:rPr>
              <a:t>«проповедуйте</a:t>
            </a:r>
            <a:r>
              <a:rPr lang="ru-RU" sz="1600" b="1" i="1" dirty="0">
                <a:solidFill>
                  <a:schemeClr val="tx1"/>
                </a:solidFill>
              </a:rPr>
              <a:t>, что приблизилось Царство Небесное (Мф.10:7). Видишь величие служения? Видишь достоинство апостолов? </a:t>
            </a:r>
            <a:r>
              <a:rPr lang="ru-RU" sz="1600" b="1" i="1" dirty="0" smtClean="0">
                <a:solidFill>
                  <a:schemeClr val="tx1"/>
                </a:solidFill>
              </a:rPr>
              <a:t>Им </a:t>
            </a:r>
            <a:r>
              <a:rPr lang="ru-RU" sz="1600" b="1" i="1" dirty="0">
                <a:solidFill>
                  <a:schemeClr val="tx1"/>
                </a:solidFill>
              </a:rPr>
              <a:t>не велено говорить ни о чем чувственном, о чем говорили Моисей и прежде бывшие пророки; но повелевается говорить о предметах новых и </a:t>
            </a:r>
            <a:r>
              <a:rPr lang="ru-RU" sz="1600" b="1" i="1" dirty="0" smtClean="0">
                <a:solidFill>
                  <a:schemeClr val="tx1"/>
                </a:solidFill>
              </a:rPr>
              <a:t>необычайных».</a:t>
            </a:r>
            <a:endParaRPr lang="ru-RU" sz="1600" b="1" i="1" dirty="0">
              <a:solidFill>
                <a:schemeClr val="tx1"/>
              </a:solidFill>
            </a:endParaRPr>
          </a:p>
        </p:txBody>
      </p:sp>
      <p:sp>
        <p:nvSpPr>
          <p:cNvPr id="10" name="Скругленный прямоугольник 9"/>
          <p:cNvSpPr/>
          <p:nvPr/>
        </p:nvSpPr>
        <p:spPr>
          <a:xfrm>
            <a:off x="4788024" y="4005064"/>
            <a:ext cx="4248472" cy="1368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err="1" smtClean="0">
                <a:solidFill>
                  <a:schemeClr val="tx1"/>
                </a:solidFill>
              </a:rPr>
              <a:t>Зигабен</a:t>
            </a:r>
            <a:r>
              <a:rPr lang="ru-RU" sz="1600" b="1" dirty="0" smtClean="0">
                <a:solidFill>
                  <a:schemeClr val="tx1"/>
                </a:solidFill>
              </a:rPr>
              <a:t>: </a:t>
            </a:r>
            <a:r>
              <a:rPr lang="ru-RU" sz="1600" b="1" i="1" dirty="0" smtClean="0">
                <a:solidFill>
                  <a:schemeClr val="tx1"/>
                </a:solidFill>
              </a:rPr>
              <a:t>«Приблизилось </a:t>
            </a:r>
            <a:r>
              <a:rPr lang="ru-RU" sz="1600" b="1" i="1" dirty="0">
                <a:solidFill>
                  <a:schemeClr val="tx1"/>
                </a:solidFill>
              </a:rPr>
              <a:t>небесное блаженство, т.е. оно в вас есть, если только вы желаете получить его; а получите вы его посредством веры и соблюдения </a:t>
            </a:r>
            <a:r>
              <a:rPr lang="ru-RU" sz="1600" b="1" i="1" dirty="0" smtClean="0">
                <a:solidFill>
                  <a:schemeClr val="tx1"/>
                </a:solidFill>
              </a:rPr>
              <a:t>заповедей».</a:t>
            </a:r>
            <a:endParaRPr lang="ru-RU" sz="1600" b="1" i="1" dirty="0">
              <a:solidFill>
                <a:schemeClr val="tx1"/>
              </a:solidFill>
            </a:endParaRPr>
          </a:p>
        </p:txBody>
      </p:sp>
      <p:sp>
        <p:nvSpPr>
          <p:cNvPr id="11" name="Скругленный прямоугольник 10"/>
          <p:cNvSpPr/>
          <p:nvPr/>
        </p:nvSpPr>
        <p:spPr>
          <a:xfrm>
            <a:off x="4788024" y="1484784"/>
            <a:ext cx="4248472" cy="2088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500" b="1" dirty="0" err="1">
                <a:solidFill>
                  <a:schemeClr val="tx1"/>
                </a:solidFill>
              </a:rPr>
              <a:t>Блж</a:t>
            </a:r>
            <a:r>
              <a:rPr lang="ru-RU" sz="1500" b="1" dirty="0">
                <a:solidFill>
                  <a:schemeClr val="tx1"/>
                </a:solidFill>
              </a:rPr>
              <a:t>. Иероним: </a:t>
            </a:r>
            <a:r>
              <a:rPr lang="ru-RU" sz="1500" b="1" i="1" dirty="0">
                <a:solidFill>
                  <a:schemeClr val="tx1"/>
                </a:solidFill>
              </a:rPr>
              <a:t>«А чтобы люди простые, не обладающие прелестями красноречия, неученые, некнижные, встретили у всех веру, когда они будут обещать Царство Небесное, Он дает им власть исцелять больных, очищать прокаженных и изгонять демонов, чтобы величие обетовании было подтверждено величием знамений».</a:t>
            </a:r>
            <a:endParaRPr lang="ru-RU" sz="1500" dirty="0"/>
          </a:p>
        </p:txBody>
      </p:sp>
      <p:sp>
        <p:nvSpPr>
          <p:cNvPr id="12" name="Скругленный прямоугольник 11"/>
          <p:cNvSpPr/>
          <p:nvPr/>
        </p:nvSpPr>
        <p:spPr>
          <a:xfrm>
            <a:off x="4788024" y="4005064"/>
            <a:ext cx="4248472" cy="2520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500" b="1" dirty="0" err="1" smtClean="0">
                <a:solidFill>
                  <a:schemeClr val="tx1"/>
                </a:solidFill>
              </a:rPr>
              <a:t>Свт</a:t>
            </a:r>
            <a:r>
              <a:rPr lang="ru-RU" sz="1500" b="1" dirty="0" smtClean="0">
                <a:solidFill>
                  <a:schemeClr val="tx1"/>
                </a:solidFill>
              </a:rPr>
              <a:t>. Иоанн Златоуст</a:t>
            </a:r>
            <a:r>
              <a:rPr lang="ru-RU" sz="1500" b="1" i="1" dirty="0" smtClean="0">
                <a:solidFill>
                  <a:schemeClr val="tx1"/>
                </a:solidFill>
              </a:rPr>
              <a:t>: «говоря</a:t>
            </a:r>
            <a:r>
              <a:rPr lang="ru-RU" sz="1500" b="1" i="1" dirty="0">
                <a:solidFill>
                  <a:schemeClr val="tx1"/>
                </a:solidFill>
              </a:rPr>
              <a:t>: даром получили, даром давайте, – Он смиряет их </a:t>
            </a:r>
            <a:r>
              <a:rPr lang="ru-RU" sz="1500" b="1" i="1" dirty="0" err="1">
                <a:solidFill>
                  <a:schemeClr val="tx1"/>
                </a:solidFill>
              </a:rPr>
              <a:t>высокоумие</a:t>
            </a:r>
            <a:r>
              <a:rPr lang="ru-RU" sz="1500" b="1" i="1" dirty="0">
                <a:solidFill>
                  <a:schemeClr val="tx1"/>
                </a:solidFill>
              </a:rPr>
              <a:t> и предостерегает от сребролюбия… И чтобы не подумали, что производимые ими чудеса плод их добродетелей, и не </a:t>
            </a:r>
            <a:r>
              <a:rPr lang="ru-RU" sz="1500" b="1" i="1" dirty="0" smtClean="0">
                <a:solidFill>
                  <a:schemeClr val="tx1"/>
                </a:solidFill>
              </a:rPr>
              <a:t>возгордились…  </a:t>
            </a:r>
            <a:r>
              <a:rPr lang="ru-RU" sz="1500" b="1" i="1" dirty="0">
                <a:solidFill>
                  <a:schemeClr val="tx1"/>
                </a:solidFill>
              </a:rPr>
              <a:t>Вы ничего своего не даете тем, которые принимают вас; получили вы эти дары не в награду и не за труды: это Моя благодать. Так и другим давайте, потому что нельзя найти цены, достойной этих </a:t>
            </a:r>
            <a:r>
              <a:rPr lang="ru-RU" sz="1500" b="1" i="1" dirty="0" smtClean="0">
                <a:solidFill>
                  <a:schemeClr val="tx1"/>
                </a:solidFill>
              </a:rPr>
              <a:t>даров».</a:t>
            </a:r>
            <a:endParaRPr lang="ru-RU" sz="1500" b="1" i="1" dirty="0">
              <a:solidFill>
                <a:schemeClr val="tx1"/>
              </a:solidFill>
            </a:endParaRPr>
          </a:p>
        </p:txBody>
      </p:sp>
      <p:sp>
        <p:nvSpPr>
          <p:cNvPr id="13" name="Скругленный прямоугольник 12"/>
          <p:cNvSpPr/>
          <p:nvPr/>
        </p:nvSpPr>
        <p:spPr>
          <a:xfrm>
            <a:off x="395536" y="116632"/>
            <a:ext cx="8424936"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9-10 ст.: «Не </a:t>
            </a:r>
            <a:r>
              <a:rPr lang="ru-RU" b="1" dirty="0">
                <a:solidFill>
                  <a:schemeClr val="tx1"/>
                </a:solidFill>
              </a:rPr>
              <a:t>берите с собою ни золота, ни серебра, ни меди в </a:t>
            </a:r>
            <a:r>
              <a:rPr lang="ru-RU" b="1" dirty="0" err="1">
                <a:solidFill>
                  <a:schemeClr val="tx1"/>
                </a:solidFill>
              </a:rPr>
              <a:t>поясы</a:t>
            </a:r>
            <a:r>
              <a:rPr lang="ru-RU" b="1" dirty="0">
                <a:solidFill>
                  <a:schemeClr val="tx1"/>
                </a:solidFill>
              </a:rPr>
              <a:t> </a:t>
            </a:r>
            <a:r>
              <a:rPr lang="ru-RU" b="1" dirty="0" smtClean="0">
                <a:solidFill>
                  <a:schemeClr val="tx1"/>
                </a:solidFill>
              </a:rPr>
              <a:t>свои, </a:t>
            </a:r>
            <a:r>
              <a:rPr lang="ru-RU" b="1" dirty="0">
                <a:solidFill>
                  <a:schemeClr val="tx1"/>
                </a:solidFill>
              </a:rPr>
              <a:t>ни сумы на дорогу, ни двух одежд, ни обуви, ни посоха, ибо трудящийся достоин </a:t>
            </a:r>
            <a:r>
              <a:rPr lang="ru-RU" b="1" dirty="0" smtClean="0">
                <a:solidFill>
                  <a:schemeClr val="tx1"/>
                </a:solidFill>
              </a:rPr>
              <a:t>пропитания».</a:t>
            </a:r>
            <a:endParaRPr lang="ru-RU" b="1" dirty="0">
              <a:solidFill>
                <a:schemeClr val="tx1"/>
              </a:solidFill>
            </a:endParaRPr>
          </a:p>
        </p:txBody>
      </p:sp>
      <p:sp>
        <p:nvSpPr>
          <p:cNvPr id="14" name="Скругленный прямоугольник 13"/>
          <p:cNvSpPr/>
          <p:nvPr/>
        </p:nvSpPr>
        <p:spPr>
          <a:xfrm>
            <a:off x="4788024" y="1736812"/>
            <a:ext cx="4248472" cy="2988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err="1" smtClean="0">
                <a:solidFill>
                  <a:schemeClr val="tx1"/>
                </a:solidFill>
              </a:rPr>
              <a:t>Свт</a:t>
            </a:r>
            <a:r>
              <a:rPr lang="ru-RU" sz="1600" b="1" dirty="0" smtClean="0">
                <a:solidFill>
                  <a:schemeClr val="tx1"/>
                </a:solidFill>
              </a:rPr>
              <a:t>. Иоанн Златоуст: </a:t>
            </a:r>
            <a:r>
              <a:rPr lang="ru-RU" sz="1600" b="1" i="1" dirty="0" smtClean="0">
                <a:solidFill>
                  <a:schemeClr val="tx1"/>
                </a:solidFill>
              </a:rPr>
              <a:t>«почему </a:t>
            </a:r>
            <a:r>
              <a:rPr lang="ru-RU" sz="1600" b="1" i="1" dirty="0">
                <a:solidFill>
                  <a:schemeClr val="tx1"/>
                </a:solidFill>
              </a:rPr>
              <a:t>Он и в дороге не велел им иметь ни сумы, ни двух одежд, ни жезла, ни сапог? Потому что хотел приучить их к строгой жизни, так как и выше не позволил им заботиться даже и о следующем дне. Он готовил их быть учителями вселенной; потому и делает их, так сказать, из людей ангелами, освобождая их от всякого житейского попечения, чтобы они заботились об одной только проповеди».</a:t>
            </a:r>
          </a:p>
        </p:txBody>
      </p:sp>
      <p:sp>
        <p:nvSpPr>
          <p:cNvPr id="15" name="Скругленный прямоугольник 14"/>
          <p:cNvSpPr/>
          <p:nvPr/>
        </p:nvSpPr>
        <p:spPr>
          <a:xfrm>
            <a:off x="4813460" y="1484784"/>
            <a:ext cx="4248472" cy="20548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600" b="1" dirty="0" err="1" smtClean="0">
                <a:solidFill>
                  <a:schemeClr val="tx1"/>
                </a:solidFill>
              </a:rPr>
              <a:t>Блж</a:t>
            </a:r>
            <a:r>
              <a:rPr lang="ru-RU" sz="1600" b="1" dirty="0" smtClean="0">
                <a:solidFill>
                  <a:schemeClr val="tx1"/>
                </a:solidFill>
              </a:rPr>
              <a:t>. Иероним </a:t>
            </a:r>
            <a:r>
              <a:rPr lang="ru-RU" sz="1600" b="1" dirty="0" err="1" smtClean="0">
                <a:solidFill>
                  <a:schemeClr val="tx1"/>
                </a:solidFill>
              </a:rPr>
              <a:t>Стридонский</a:t>
            </a:r>
            <a:r>
              <a:rPr lang="ru-RU" sz="1600" b="1" dirty="0">
                <a:solidFill>
                  <a:schemeClr val="tx1"/>
                </a:solidFill>
              </a:rPr>
              <a:t>: </a:t>
            </a:r>
            <a:r>
              <a:rPr lang="ru-RU" sz="1600" b="1" i="1" dirty="0">
                <a:solidFill>
                  <a:schemeClr val="tx1"/>
                </a:solidFill>
              </a:rPr>
              <a:t>«Даром получили, даром давайте, ибо если они так проповедуют, что не берут платы за это, то тогда излишним было бы обладание золотом, серебром и деньгами, так как, имея у себя золото и серебро, они казались бы проповедниками не ради спасения людей, а ради выгоды</a:t>
            </a:r>
            <a:r>
              <a:rPr lang="ru-RU" sz="1600" b="1" i="1" dirty="0" smtClean="0">
                <a:solidFill>
                  <a:schemeClr val="tx1"/>
                </a:solidFill>
              </a:rPr>
              <a:t>».</a:t>
            </a:r>
            <a:endParaRPr lang="ru-RU" sz="1600" b="1" i="1" dirty="0">
              <a:solidFill>
                <a:schemeClr val="tx1"/>
              </a:solidFill>
            </a:endParaRPr>
          </a:p>
        </p:txBody>
      </p:sp>
      <p:sp>
        <p:nvSpPr>
          <p:cNvPr id="16" name="Скругленный прямоугольник 15"/>
          <p:cNvSpPr/>
          <p:nvPr/>
        </p:nvSpPr>
        <p:spPr>
          <a:xfrm>
            <a:off x="4813460" y="3645024"/>
            <a:ext cx="4223036" cy="15841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i="1" dirty="0" smtClean="0">
                <a:solidFill>
                  <a:schemeClr val="tx1"/>
                </a:solidFill>
              </a:rPr>
              <a:t>«Ни </a:t>
            </a:r>
            <a:r>
              <a:rPr lang="ru-RU" sz="1600" b="1" i="1" dirty="0">
                <a:solidFill>
                  <a:schemeClr val="tx1"/>
                </a:solidFill>
              </a:rPr>
              <a:t>меди в </a:t>
            </a:r>
            <a:r>
              <a:rPr lang="ru-RU" sz="1600" b="1" i="1" dirty="0" smtClean="0">
                <a:solidFill>
                  <a:schemeClr val="tx1"/>
                </a:solidFill>
              </a:rPr>
              <a:t>сумках» </a:t>
            </a:r>
            <a:r>
              <a:rPr lang="ru-RU" sz="1600" b="1" i="1" dirty="0">
                <a:solidFill>
                  <a:schemeClr val="tx1"/>
                </a:solidFill>
              </a:rPr>
              <a:t>– «апостолы как учителя истинной веры, наставлявшие всех в той истине, что все управляется промыслом Божиим, в себе самих должны были подавать пример полной беззаботности о завтрашнем </a:t>
            </a:r>
            <a:r>
              <a:rPr lang="ru-RU" sz="1600" b="1" i="1" dirty="0" smtClean="0">
                <a:solidFill>
                  <a:schemeClr val="tx1"/>
                </a:solidFill>
              </a:rPr>
              <a:t>дне».</a:t>
            </a:r>
            <a:endParaRPr lang="ru-RU" sz="1600" b="1" i="1" dirty="0">
              <a:solidFill>
                <a:schemeClr val="tx1"/>
              </a:solidFill>
            </a:endParaRPr>
          </a:p>
        </p:txBody>
      </p:sp>
      <p:sp>
        <p:nvSpPr>
          <p:cNvPr id="17" name="Скругленный прямоугольник 16"/>
          <p:cNvSpPr/>
          <p:nvPr/>
        </p:nvSpPr>
        <p:spPr>
          <a:xfrm>
            <a:off x="4788024" y="5373216"/>
            <a:ext cx="4248472"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i="1" dirty="0">
                <a:solidFill>
                  <a:schemeClr val="tx1"/>
                </a:solidFill>
              </a:rPr>
              <a:t>Ни сумы в пути - обличает тех философов, </a:t>
            </a:r>
            <a:r>
              <a:rPr lang="ru-RU" sz="1600" b="1" i="1" dirty="0" smtClean="0">
                <a:solidFill>
                  <a:schemeClr val="tx1"/>
                </a:solidFill>
              </a:rPr>
              <a:t>которые, презирая </a:t>
            </a:r>
            <a:r>
              <a:rPr lang="ru-RU" sz="1600" b="1" i="1" dirty="0">
                <a:solidFill>
                  <a:schemeClr val="tx1"/>
                </a:solidFill>
              </a:rPr>
              <a:t>мир и все считая за ничто, таскали за собой погребец для хранения пищи</a:t>
            </a:r>
          </a:p>
        </p:txBody>
      </p:sp>
      <p:sp>
        <p:nvSpPr>
          <p:cNvPr id="18" name="Скругленный прямоугольник 17"/>
          <p:cNvSpPr/>
          <p:nvPr/>
        </p:nvSpPr>
        <p:spPr>
          <a:xfrm>
            <a:off x="4788024" y="1844824"/>
            <a:ext cx="4273908" cy="29523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600" b="1" i="1" dirty="0" smtClean="0">
                <a:solidFill>
                  <a:schemeClr val="tx1"/>
                </a:solidFill>
              </a:rPr>
              <a:t>«Ни </a:t>
            </a:r>
            <a:r>
              <a:rPr lang="ru-RU" sz="1600" b="1" i="1" dirty="0">
                <a:solidFill>
                  <a:schemeClr val="tx1"/>
                </a:solidFill>
              </a:rPr>
              <a:t>двух </a:t>
            </a:r>
            <a:r>
              <a:rPr lang="ru-RU" sz="1600" b="1" i="1" dirty="0" smtClean="0">
                <a:solidFill>
                  <a:schemeClr val="tx1"/>
                </a:solidFill>
              </a:rPr>
              <a:t>одежд» </a:t>
            </a:r>
            <a:r>
              <a:rPr lang="ru-RU" sz="1600" b="1" i="1" dirty="0">
                <a:solidFill>
                  <a:schemeClr val="tx1"/>
                </a:solidFill>
              </a:rPr>
              <a:t>- </a:t>
            </a:r>
            <a:r>
              <a:rPr lang="ru-RU" sz="1600" b="1" i="1" dirty="0" smtClean="0">
                <a:solidFill>
                  <a:schemeClr val="tx1"/>
                </a:solidFill>
              </a:rPr>
              <a:t>«Под </a:t>
            </a:r>
            <a:r>
              <a:rPr lang="ru-RU" sz="1600" b="1" i="1" dirty="0">
                <a:solidFill>
                  <a:schemeClr val="tx1"/>
                </a:solidFill>
              </a:rPr>
              <a:t>двумя одеждами, как мне думается, показывается двойное одеяние [два убора]. Это не в том смысле, что в странах </a:t>
            </a:r>
            <a:r>
              <a:rPr lang="ru-RU" sz="1600" b="1" i="1" dirty="0" err="1">
                <a:solidFill>
                  <a:schemeClr val="tx1"/>
                </a:solidFill>
              </a:rPr>
              <a:t>Скифии</a:t>
            </a:r>
            <a:r>
              <a:rPr lang="ru-RU" sz="1600" b="1" i="1" dirty="0">
                <a:solidFill>
                  <a:schemeClr val="tx1"/>
                </a:solidFill>
              </a:rPr>
              <a:t> и странах холодных, покрывающихся снегом и льдом, нужно довольствоваться только одной нижней </a:t>
            </a:r>
            <a:r>
              <a:rPr lang="ru-RU" sz="1600" b="1" i="1" dirty="0" smtClean="0">
                <a:solidFill>
                  <a:schemeClr val="tx1"/>
                </a:solidFill>
              </a:rPr>
              <a:t>одеждой; </a:t>
            </a:r>
            <a:r>
              <a:rPr lang="ru-RU" sz="1600" b="1" i="1" dirty="0">
                <a:solidFill>
                  <a:schemeClr val="tx1"/>
                </a:solidFill>
              </a:rPr>
              <a:t>а в том, что под этой нижней одеждой понимается целое одеяние, следовательно, в том, что мы не должны, из боязни за будущее, держать в запасе другое одеяние, имея одно на </a:t>
            </a:r>
            <a:r>
              <a:rPr lang="ru-RU" sz="1600" b="1" i="1" dirty="0" smtClean="0">
                <a:solidFill>
                  <a:schemeClr val="tx1"/>
                </a:solidFill>
              </a:rPr>
              <a:t>себе». </a:t>
            </a:r>
            <a:endParaRPr lang="ru-RU" sz="1600" b="1" i="1" dirty="0">
              <a:solidFill>
                <a:schemeClr val="tx1"/>
              </a:solidFill>
            </a:endParaRPr>
          </a:p>
        </p:txBody>
      </p:sp>
      <p:sp>
        <p:nvSpPr>
          <p:cNvPr id="19" name="Скругленный прямоугольник 18"/>
          <p:cNvSpPr/>
          <p:nvPr/>
        </p:nvSpPr>
        <p:spPr>
          <a:xfrm>
            <a:off x="4788024" y="5445224"/>
            <a:ext cx="4248472"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i="1" dirty="0" smtClean="0">
                <a:solidFill>
                  <a:schemeClr val="tx1"/>
                </a:solidFill>
              </a:rPr>
              <a:t>«Ни посоха» - «Имея </a:t>
            </a:r>
            <a:r>
              <a:rPr lang="ru-RU" sz="1600" b="1" i="1" dirty="0">
                <a:solidFill>
                  <a:schemeClr val="tx1"/>
                </a:solidFill>
              </a:rPr>
              <a:t>помощь Господа, к чему мы будем искать защиты в куске дерева</a:t>
            </a:r>
            <a:r>
              <a:rPr lang="ru-RU" sz="1600" b="1" i="1" dirty="0" smtClean="0">
                <a:solidFill>
                  <a:schemeClr val="tx1"/>
                </a:solidFill>
              </a:rPr>
              <a:t>?»</a:t>
            </a:r>
            <a:endParaRPr lang="ru-RU" sz="1600" b="1" i="1" dirty="0">
              <a:solidFill>
                <a:schemeClr val="tx1"/>
              </a:solidFill>
            </a:endParaRPr>
          </a:p>
        </p:txBody>
      </p:sp>
      <p:sp>
        <p:nvSpPr>
          <p:cNvPr id="20" name="Скругленный прямоугольник 19"/>
          <p:cNvSpPr/>
          <p:nvPr/>
        </p:nvSpPr>
        <p:spPr>
          <a:xfrm>
            <a:off x="107504" y="5589240"/>
            <a:ext cx="4392488"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i="1" dirty="0" smtClean="0">
                <a:solidFill>
                  <a:schemeClr val="tx1"/>
                </a:solidFill>
              </a:rPr>
              <a:t>«Делатель </a:t>
            </a:r>
            <a:r>
              <a:rPr lang="ru-RU" sz="1600" b="1" i="1" dirty="0">
                <a:solidFill>
                  <a:schemeClr val="tx1"/>
                </a:solidFill>
              </a:rPr>
              <a:t>достоин своего </a:t>
            </a:r>
            <a:r>
              <a:rPr lang="ru-RU" sz="1600" b="1" i="1" dirty="0" smtClean="0">
                <a:solidFill>
                  <a:schemeClr val="tx1"/>
                </a:solidFill>
              </a:rPr>
              <a:t>пропитания» - «Берите</a:t>
            </a:r>
            <a:r>
              <a:rPr lang="ru-RU" sz="1600" b="1" i="1" dirty="0">
                <a:solidFill>
                  <a:schemeClr val="tx1"/>
                </a:solidFill>
              </a:rPr>
              <a:t>, говорит, только в таком количестве, какое необходимо вам для жизни и в </a:t>
            </a:r>
            <a:r>
              <a:rPr lang="ru-RU" sz="1600" b="1" i="1" dirty="0" smtClean="0">
                <a:solidFill>
                  <a:schemeClr val="tx1"/>
                </a:solidFill>
              </a:rPr>
              <a:t>одежде».</a:t>
            </a:r>
            <a:endParaRPr lang="ru-RU" sz="1600" b="1" i="1" dirty="0">
              <a:solidFill>
                <a:schemeClr val="tx1"/>
              </a:solidFill>
            </a:endParaRPr>
          </a:p>
        </p:txBody>
      </p:sp>
      <p:sp>
        <p:nvSpPr>
          <p:cNvPr id="21" name="Скругленный прямоугольник 20"/>
          <p:cNvSpPr/>
          <p:nvPr/>
        </p:nvSpPr>
        <p:spPr>
          <a:xfrm>
            <a:off x="4788024" y="2168860"/>
            <a:ext cx="4248472" cy="16921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err="1" smtClean="0">
                <a:solidFill>
                  <a:schemeClr val="tx1"/>
                </a:solidFill>
              </a:rPr>
              <a:t>Блж</a:t>
            </a:r>
            <a:r>
              <a:rPr lang="ru-RU" sz="1600" b="1" dirty="0" smtClean="0">
                <a:solidFill>
                  <a:schemeClr val="tx1"/>
                </a:solidFill>
              </a:rPr>
              <a:t>. </a:t>
            </a:r>
            <a:r>
              <a:rPr lang="ru-RU" sz="1600" b="1" dirty="0" err="1" smtClean="0">
                <a:solidFill>
                  <a:schemeClr val="tx1"/>
                </a:solidFill>
              </a:rPr>
              <a:t>Феофилакт</a:t>
            </a:r>
            <a:r>
              <a:rPr lang="ru-RU" sz="1600" b="1" dirty="0" smtClean="0">
                <a:solidFill>
                  <a:schemeClr val="tx1"/>
                </a:solidFill>
              </a:rPr>
              <a:t>: </a:t>
            </a:r>
            <a:r>
              <a:rPr lang="ru-RU" sz="1600" b="1" i="1" dirty="0" smtClean="0">
                <a:solidFill>
                  <a:schemeClr val="tx1"/>
                </a:solidFill>
              </a:rPr>
              <a:t>«трудящийся </a:t>
            </a:r>
            <a:r>
              <a:rPr lang="ru-RU" sz="1600" b="1" i="1" dirty="0">
                <a:solidFill>
                  <a:schemeClr val="tx1"/>
                </a:solidFill>
              </a:rPr>
              <a:t>достоин пропитания», то есть будете питаться от своих учеников, ибо они должны доставлять вам это, как делателям. Пропитания, сказал, а не роскоши, ибо учителям не должно жить в роскоши.</a:t>
            </a:r>
          </a:p>
        </p:txBody>
      </p:sp>
      <p:sp>
        <p:nvSpPr>
          <p:cNvPr id="22" name="Скругленный прямоугольник 21"/>
          <p:cNvSpPr/>
          <p:nvPr/>
        </p:nvSpPr>
        <p:spPr>
          <a:xfrm>
            <a:off x="251520" y="116632"/>
            <a:ext cx="8640960" cy="15481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600" b="1" dirty="0" smtClean="0">
                <a:solidFill>
                  <a:schemeClr val="tx1"/>
                </a:solidFill>
              </a:rPr>
              <a:t>11-15 ст.: «В </a:t>
            </a:r>
            <a:r>
              <a:rPr lang="ru-RU" sz="1600" b="1" dirty="0">
                <a:solidFill>
                  <a:schemeClr val="tx1"/>
                </a:solidFill>
              </a:rPr>
              <a:t>какой бы город или селение ни вошли вы, наведывайтесь, кто в нем достоин, и там оставайтесь, пока не выйдете</a:t>
            </a:r>
            <a:r>
              <a:rPr lang="ru-RU" sz="1600" b="1" dirty="0" smtClean="0">
                <a:solidFill>
                  <a:schemeClr val="tx1"/>
                </a:solidFill>
              </a:rPr>
              <a:t>;  </a:t>
            </a:r>
            <a:r>
              <a:rPr lang="ru-RU" sz="1600" b="1" dirty="0">
                <a:solidFill>
                  <a:schemeClr val="tx1"/>
                </a:solidFill>
              </a:rPr>
              <a:t>а входя в дом, приветствуйте его, говоря: мир дому </a:t>
            </a:r>
            <a:r>
              <a:rPr lang="ru-RU" sz="1600" b="1" dirty="0" smtClean="0">
                <a:solidFill>
                  <a:schemeClr val="tx1"/>
                </a:solidFill>
              </a:rPr>
              <a:t>сему; </a:t>
            </a:r>
            <a:r>
              <a:rPr lang="ru-RU" sz="1600" b="1" dirty="0">
                <a:solidFill>
                  <a:schemeClr val="tx1"/>
                </a:solidFill>
              </a:rPr>
              <a:t>и если дом будет достоин, то мир ваш придет на него; если же не будет достоин, то мир ваш к вам </a:t>
            </a:r>
            <a:r>
              <a:rPr lang="ru-RU" sz="1600" b="1" dirty="0" smtClean="0">
                <a:solidFill>
                  <a:schemeClr val="tx1"/>
                </a:solidFill>
              </a:rPr>
              <a:t>возвратится. </a:t>
            </a:r>
            <a:r>
              <a:rPr lang="ru-RU" sz="1600" b="1" dirty="0">
                <a:solidFill>
                  <a:schemeClr val="tx1"/>
                </a:solidFill>
              </a:rPr>
              <a:t>А если кто не примет вас и не послушает слов ваших, то, выходя из дома или из города того, отрясите прах от ног </a:t>
            </a:r>
            <a:r>
              <a:rPr lang="ru-RU" sz="1600" b="1" dirty="0" smtClean="0">
                <a:solidFill>
                  <a:schemeClr val="tx1"/>
                </a:solidFill>
              </a:rPr>
              <a:t>ваших; </a:t>
            </a:r>
            <a:r>
              <a:rPr lang="ru-RU" sz="1600" b="1" dirty="0">
                <a:solidFill>
                  <a:schemeClr val="tx1"/>
                </a:solidFill>
              </a:rPr>
              <a:t>истинно говорю вам: отраднее будет земле Содомской и </a:t>
            </a:r>
            <a:r>
              <a:rPr lang="ru-RU" sz="1600" b="1" dirty="0" err="1">
                <a:solidFill>
                  <a:schemeClr val="tx1"/>
                </a:solidFill>
              </a:rPr>
              <a:t>Гоморрской</a:t>
            </a:r>
            <a:r>
              <a:rPr lang="ru-RU" sz="1600" b="1" dirty="0">
                <a:solidFill>
                  <a:schemeClr val="tx1"/>
                </a:solidFill>
              </a:rPr>
              <a:t> в день суда, нежели городу </a:t>
            </a:r>
            <a:r>
              <a:rPr lang="ru-RU" sz="1600" b="1" dirty="0" smtClean="0">
                <a:solidFill>
                  <a:schemeClr val="tx1"/>
                </a:solidFill>
              </a:rPr>
              <a:t>тому».</a:t>
            </a:r>
            <a:endParaRPr lang="ru-RU" sz="1600" b="1" dirty="0">
              <a:solidFill>
                <a:schemeClr val="tx1"/>
              </a:solidFill>
            </a:endParaRPr>
          </a:p>
        </p:txBody>
      </p:sp>
      <p:sp>
        <p:nvSpPr>
          <p:cNvPr id="23" name="Скругленный прямоугольник 22"/>
          <p:cNvSpPr/>
          <p:nvPr/>
        </p:nvSpPr>
        <p:spPr>
          <a:xfrm>
            <a:off x="4813460" y="1988840"/>
            <a:ext cx="4248472" cy="2520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600" b="1" dirty="0" err="1" smtClean="0">
                <a:solidFill>
                  <a:schemeClr val="tx1"/>
                </a:solidFill>
              </a:rPr>
              <a:t>Свт</a:t>
            </a:r>
            <a:r>
              <a:rPr lang="ru-RU" sz="1600" b="1" dirty="0" smtClean="0">
                <a:solidFill>
                  <a:schemeClr val="tx1"/>
                </a:solidFill>
              </a:rPr>
              <a:t>. Иоанн Златоуст:</a:t>
            </a:r>
            <a:r>
              <a:rPr lang="ru-RU" sz="1600" b="1" i="1" dirty="0" smtClean="0">
                <a:solidFill>
                  <a:schemeClr val="tx1"/>
                </a:solidFill>
              </a:rPr>
              <a:t> «В </a:t>
            </a:r>
            <a:r>
              <a:rPr lang="ru-RU" sz="1600" b="1" i="1" dirty="0">
                <a:solidFill>
                  <a:schemeClr val="tx1"/>
                </a:solidFill>
              </a:rPr>
              <a:t>самом деле, если принимающий вас человек будет достоин, то он непременно даст вам пропитание, особенно, если вы кроме необходимого ничего более не потребуете. Но Христос не только повелевает искать достойных, но и не переходить из дома в дом, чтобы ни принимающего не оскорбить, ни самим не подвергнуться нареканию в чревоугодии и </a:t>
            </a:r>
            <a:r>
              <a:rPr lang="ru-RU" sz="1600" b="1" i="1" dirty="0" smtClean="0">
                <a:solidFill>
                  <a:schemeClr val="tx1"/>
                </a:solidFill>
              </a:rPr>
              <a:t>легкомыслии».</a:t>
            </a:r>
            <a:endParaRPr lang="ru-RU" sz="1600" b="1" i="1" dirty="0">
              <a:solidFill>
                <a:schemeClr val="tx1"/>
              </a:solidFill>
            </a:endParaRPr>
          </a:p>
        </p:txBody>
      </p:sp>
      <p:sp>
        <p:nvSpPr>
          <p:cNvPr id="24" name="Скругленный прямоугольник 23"/>
          <p:cNvSpPr/>
          <p:nvPr/>
        </p:nvSpPr>
        <p:spPr>
          <a:xfrm>
            <a:off x="4813460" y="4689140"/>
            <a:ext cx="4223036" cy="2004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600" b="1" dirty="0" err="1" smtClean="0">
                <a:solidFill>
                  <a:schemeClr val="tx1"/>
                </a:solidFill>
              </a:rPr>
              <a:t>Блж</a:t>
            </a:r>
            <a:r>
              <a:rPr lang="ru-RU" sz="1600" b="1" dirty="0" smtClean="0">
                <a:solidFill>
                  <a:schemeClr val="tx1"/>
                </a:solidFill>
              </a:rPr>
              <a:t>. </a:t>
            </a:r>
            <a:r>
              <a:rPr lang="ru-RU" sz="1600" b="1" dirty="0" err="1" smtClean="0">
                <a:solidFill>
                  <a:schemeClr val="tx1"/>
                </a:solidFill>
              </a:rPr>
              <a:t>Иеорним</a:t>
            </a:r>
            <a:r>
              <a:rPr lang="ru-RU" sz="1600" b="1" dirty="0" smtClean="0">
                <a:solidFill>
                  <a:schemeClr val="tx1"/>
                </a:solidFill>
              </a:rPr>
              <a:t>: </a:t>
            </a:r>
            <a:r>
              <a:rPr lang="ru-RU" sz="1600" b="1" i="1" dirty="0" smtClean="0">
                <a:solidFill>
                  <a:schemeClr val="tx1"/>
                </a:solidFill>
              </a:rPr>
              <a:t>«Апостолы</a:t>
            </a:r>
            <a:r>
              <a:rPr lang="ru-RU" sz="1600" b="1" i="1" dirty="0">
                <a:solidFill>
                  <a:schemeClr val="tx1"/>
                </a:solidFill>
              </a:rPr>
              <a:t>, входя в новый город, не могли знать, какого рода люди в нем. Поэтому должно было избирать хозяина дома на основании благоприятных отзывов народа и суждения соседей, чтобы достоинство проповедования не бесчестилось дурной славой принимающего [в свой дом</a:t>
            </a:r>
            <a:r>
              <a:rPr lang="ru-RU" sz="1600" b="1" i="1" dirty="0" smtClean="0">
                <a:solidFill>
                  <a:schemeClr val="tx1"/>
                </a:solidFill>
              </a:rPr>
              <a:t>]».</a:t>
            </a:r>
            <a:endParaRPr lang="ru-RU" sz="1600" b="1" i="1" dirty="0">
              <a:solidFill>
                <a:schemeClr val="tx1"/>
              </a:solidFill>
            </a:endParaRPr>
          </a:p>
        </p:txBody>
      </p:sp>
    </p:spTree>
    <p:extLst>
      <p:ext uri="{BB962C8B-B14F-4D97-AF65-F5344CB8AC3E}">
        <p14:creationId xmlns:p14="http://schemas.microsoft.com/office/powerpoint/2010/main" val="424252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wipe(down)">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6" presetClass="emph" presetSubtype="0" fill="hold" nodeType="withEffect">
                                  <p:stCondLst>
                                    <p:cond delay="0"/>
                                  </p:stCondLst>
                                  <p:childTnLst>
                                    <p:animScale>
                                      <p:cBhvr>
                                        <p:cTn id="20" dur="1500" fill="hold"/>
                                        <p:tgtEl>
                                          <p:spTgt spid="1027"/>
                                        </p:tgtEl>
                                      </p:cBhvr>
                                      <p:by x="60000" y="60000"/>
                                    </p:animScale>
                                  </p:childTnLst>
                                </p:cTn>
                              </p:par>
                            </p:childTnLst>
                          </p:cTn>
                        </p:par>
                        <p:par>
                          <p:cTn id="21" fill="hold">
                            <p:stCondLst>
                              <p:cond delay="1500"/>
                            </p:stCondLst>
                            <p:childTnLst>
                              <p:par>
                                <p:cTn id="22" presetID="35" presetClass="path" presetSubtype="0" accel="50000" decel="50000" fill="hold" nodeType="afterEffect">
                                  <p:stCondLst>
                                    <p:cond delay="0"/>
                                  </p:stCondLst>
                                  <p:childTnLst>
                                    <p:animMotion origin="layout" path="M 0 0 L -0.25 0 E" pathEditMode="relative" ptsTypes="">
                                      <p:cBhvr>
                                        <p:cTn id="23" dur="1500" fill="hold"/>
                                        <p:tgtEl>
                                          <p:spTgt spid="1027"/>
                                        </p:tgtEl>
                                        <p:attrNameLst>
                                          <p:attrName>ppt_x</p:attrName>
                                          <p:attrName>ppt_y</p:attrName>
                                        </p:attrNameLst>
                                      </p:cBhvr>
                                    </p:animMotion>
                                  </p:childTnLst>
                                </p:cTn>
                              </p:par>
                              <p:par>
                                <p:cTn id="24" presetID="64" presetClass="path" presetSubtype="0" accel="50000" decel="50000" fill="hold" nodeType="withEffect">
                                  <p:stCondLst>
                                    <p:cond delay="0"/>
                                  </p:stCondLst>
                                  <p:childTnLst>
                                    <p:animMotion origin="layout" path="M -0.25 3.85754E-6 L -0.25121 -0.20629 " pathEditMode="relative" rAng="0" ptsTypes="AA">
                                      <p:cBhvr>
                                        <p:cTn id="25" dur="1500" fill="hold"/>
                                        <p:tgtEl>
                                          <p:spTgt spid="1027"/>
                                        </p:tgtEl>
                                        <p:attrNameLst>
                                          <p:attrName>ppt_x</p:attrName>
                                          <p:attrName>ppt_y</p:attrName>
                                        </p:attrNameLst>
                                      </p:cBhvr>
                                      <p:rCtr x="-69" y="-10315"/>
                                    </p:animMotion>
                                  </p:childTnLst>
                                </p:cTn>
                              </p:par>
                              <p:par>
                                <p:cTn id="26" presetID="22" presetClass="entr" presetSubtype="4"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par>
                                <p:cTn id="34" presetID="10" presetClass="exit" presetSubtype="0" fill="hold" nodeType="withEffect">
                                  <p:stCondLst>
                                    <p:cond delay="0"/>
                                  </p:stCondLst>
                                  <p:childTnLst>
                                    <p:animEffect transition="out" filter="fade">
                                      <p:cBhvr>
                                        <p:cTn id="35" dur="500"/>
                                        <p:tgtEl>
                                          <p:spTgt spid="1027"/>
                                        </p:tgtEl>
                                      </p:cBhvr>
                                    </p:animEffect>
                                    <p:set>
                                      <p:cBhvr>
                                        <p:cTn id="36" dur="1" fill="hold">
                                          <p:stCondLst>
                                            <p:cond delay="499"/>
                                          </p:stCondLst>
                                        </p:cTn>
                                        <p:tgtEl>
                                          <p:spTgt spid="1027"/>
                                        </p:tgtEl>
                                        <p:attrNameLst>
                                          <p:attrName>style.visibility</p:attrName>
                                        </p:attrNameLst>
                                      </p:cBhvr>
                                      <p:to>
                                        <p:strVal val="hidden"/>
                                      </p:to>
                                    </p:set>
                                  </p:childTnLst>
                                </p:cTn>
                              </p:par>
                              <p:par>
                                <p:cTn id="37" presetID="22" presetClass="entr" presetSubtype="4"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par>
                                <p:cTn id="40" presetID="10" presetClass="exit" presetSubtype="0" fill="hold" grpId="1" nodeType="withEffect">
                                  <p:stCondLst>
                                    <p:cond delay="0"/>
                                  </p:stCondLst>
                                  <p:childTnLst>
                                    <p:animEffect transition="out" filter="fade">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cTn>
                              </p:par>
                            </p:childTnLst>
                          </p:cTn>
                        </p:par>
                        <p:par>
                          <p:cTn id="43" fill="hold">
                            <p:stCondLst>
                              <p:cond delay="500"/>
                            </p:stCondLst>
                            <p:childTnLst>
                              <p:par>
                                <p:cTn id="44" presetID="22" presetClass="entr" presetSubtype="4" fill="hold" grpId="0" nodeType="afterEffect">
                                  <p:stCondLst>
                                    <p:cond delay="50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8"/>
                                        </p:tgtEl>
                                      </p:cBhvr>
                                    </p:animEffect>
                                    <p:set>
                                      <p:cBhvr>
                                        <p:cTn id="54" dur="1" fill="hold">
                                          <p:stCondLst>
                                            <p:cond delay="499"/>
                                          </p:stCondLst>
                                        </p:cTn>
                                        <p:tgtEl>
                                          <p:spTgt spid="8"/>
                                        </p:tgtEl>
                                        <p:attrNameLst>
                                          <p:attrName>style.visibility</p:attrName>
                                        </p:attrNameLst>
                                      </p:cBhvr>
                                      <p:to>
                                        <p:strVal val="hidden"/>
                                      </p:to>
                                    </p:set>
                                  </p:childTnLst>
                                </p:cTn>
                              </p:par>
                              <p:par>
                                <p:cTn id="55" presetID="22" presetClass="entr" presetSubtype="4"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500"/>
                                        <p:tgtEl>
                                          <p:spTgt spid="9"/>
                                        </p:tgtEl>
                                      </p:cBhvr>
                                    </p:animEffect>
                                  </p:childTnLst>
                                </p:cTn>
                              </p:par>
                            </p:childTnLst>
                          </p:cTn>
                        </p:par>
                        <p:par>
                          <p:cTn id="58" fill="hold">
                            <p:stCondLst>
                              <p:cond delay="500"/>
                            </p:stCondLst>
                            <p:childTnLst>
                              <p:par>
                                <p:cTn id="59" presetID="22" presetClass="entr" presetSubtype="4" fill="hold" grpId="0" nodeType="afterEffect">
                                  <p:stCondLst>
                                    <p:cond delay="1500"/>
                                  </p:stCondLst>
                                  <p:childTnLst>
                                    <p:set>
                                      <p:cBhvr>
                                        <p:cTn id="60" dur="1" fill="hold">
                                          <p:stCondLst>
                                            <p:cond delay="0"/>
                                          </p:stCondLst>
                                        </p:cTn>
                                        <p:tgtEl>
                                          <p:spTgt spid="10"/>
                                        </p:tgtEl>
                                        <p:attrNameLst>
                                          <p:attrName>style.visibility</p:attrName>
                                        </p:attrNameLst>
                                      </p:cBhvr>
                                      <p:to>
                                        <p:strVal val="visible"/>
                                      </p:to>
                                    </p:set>
                                    <p:animEffect transition="in" filter="wipe(down)">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par>
                                <p:cTn id="70" presetID="22" presetClass="entr" presetSubtype="4" fill="hold" grpId="0"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down)">
                                      <p:cBhvr>
                                        <p:cTn id="72" dur="500"/>
                                        <p:tgtEl>
                                          <p:spTgt spid="11"/>
                                        </p:tgtEl>
                                      </p:cBhvr>
                                    </p:animEffect>
                                  </p:childTnLst>
                                </p:cTn>
                              </p:par>
                            </p:childTnLst>
                          </p:cTn>
                        </p:par>
                        <p:par>
                          <p:cTn id="73" fill="hold">
                            <p:stCondLst>
                              <p:cond delay="500"/>
                            </p:stCondLst>
                            <p:childTnLst>
                              <p:par>
                                <p:cTn id="74" presetID="22" presetClass="entr" presetSubtype="4" fill="hold" grpId="0" nodeType="after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wipe(down)">
                                      <p:cBhvr>
                                        <p:cTn id="76" dur="500"/>
                                        <p:tgtEl>
                                          <p:spTgt spid="1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500"/>
                                        <p:tgtEl>
                                          <p:spTgt spid="11"/>
                                        </p:tgtEl>
                                      </p:cBhvr>
                                    </p:animEffect>
                                    <p:set>
                                      <p:cBhvr>
                                        <p:cTn id="81" dur="1" fill="hold">
                                          <p:stCondLst>
                                            <p:cond delay="499"/>
                                          </p:stCondLst>
                                        </p:cTn>
                                        <p:tgtEl>
                                          <p:spTgt spid="11"/>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2"/>
                                        </p:tgtEl>
                                      </p:cBhvr>
                                    </p:animEffect>
                                    <p:set>
                                      <p:cBhvr>
                                        <p:cTn id="84" dur="1" fill="hold">
                                          <p:stCondLst>
                                            <p:cond delay="499"/>
                                          </p:stCondLst>
                                        </p:cTn>
                                        <p:tgtEl>
                                          <p:spTgt spid="12"/>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5"/>
                                        </p:tgtEl>
                                      </p:cBhvr>
                                    </p:animEffect>
                                    <p:set>
                                      <p:cBhvr>
                                        <p:cTn id="87" dur="1" fill="hold">
                                          <p:stCondLst>
                                            <p:cond delay="499"/>
                                          </p:stCondLst>
                                        </p:cTn>
                                        <p:tgtEl>
                                          <p:spTgt spid="5"/>
                                        </p:tgtEl>
                                        <p:attrNameLst>
                                          <p:attrName>style.visibility</p:attrName>
                                        </p:attrNameLst>
                                      </p:cBhvr>
                                      <p:to>
                                        <p:strVal val="hidden"/>
                                      </p:to>
                                    </p:set>
                                  </p:childTnLst>
                                </p:cTn>
                              </p:par>
                              <p:par>
                                <p:cTn id="88" presetID="22" presetClass="entr" presetSubtype="4" fill="hold" grpId="0" nodeType="with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wipe(down)">
                                      <p:cBhvr>
                                        <p:cTn id="90" dur="500"/>
                                        <p:tgtEl>
                                          <p:spTgt spid="13"/>
                                        </p:tgtEl>
                                      </p:cBhvr>
                                    </p:animEffect>
                                  </p:childTnLst>
                                </p:cTn>
                              </p:par>
                            </p:childTnLst>
                          </p:cTn>
                        </p:par>
                        <p:par>
                          <p:cTn id="91" fill="hold">
                            <p:stCondLst>
                              <p:cond delay="500"/>
                            </p:stCondLst>
                            <p:childTnLst>
                              <p:par>
                                <p:cTn id="92" presetID="22" presetClass="entr" presetSubtype="4" fill="hold" grpId="0" nodeType="afterEffect">
                                  <p:stCondLst>
                                    <p:cond delay="750"/>
                                  </p:stCondLst>
                                  <p:childTnLst>
                                    <p:set>
                                      <p:cBhvr>
                                        <p:cTn id="93" dur="1" fill="hold">
                                          <p:stCondLst>
                                            <p:cond delay="0"/>
                                          </p:stCondLst>
                                        </p:cTn>
                                        <p:tgtEl>
                                          <p:spTgt spid="14"/>
                                        </p:tgtEl>
                                        <p:attrNameLst>
                                          <p:attrName>style.visibility</p:attrName>
                                        </p:attrNameLst>
                                      </p:cBhvr>
                                      <p:to>
                                        <p:strVal val="visible"/>
                                      </p:to>
                                    </p:set>
                                    <p:animEffect transition="in" filter="wipe(down)">
                                      <p:cBhvr>
                                        <p:cTn id="94" dur="500"/>
                                        <p:tgtEl>
                                          <p:spTgt spid="14"/>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1" nodeType="clickEffect">
                                  <p:stCondLst>
                                    <p:cond delay="0"/>
                                  </p:stCondLst>
                                  <p:childTnLst>
                                    <p:animEffect transition="out" filter="fade">
                                      <p:cBhvr>
                                        <p:cTn id="98" dur="500"/>
                                        <p:tgtEl>
                                          <p:spTgt spid="14"/>
                                        </p:tgtEl>
                                      </p:cBhvr>
                                    </p:animEffect>
                                    <p:set>
                                      <p:cBhvr>
                                        <p:cTn id="99" dur="1" fill="hold">
                                          <p:stCondLst>
                                            <p:cond delay="499"/>
                                          </p:stCondLst>
                                        </p:cTn>
                                        <p:tgtEl>
                                          <p:spTgt spid="14"/>
                                        </p:tgtEl>
                                        <p:attrNameLst>
                                          <p:attrName>style.visibility</p:attrName>
                                        </p:attrNameLst>
                                      </p:cBhvr>
                                      <p:to>
                                        <p:strVal val="hidden"/>
                                      </p:to>
                                    </p:set>
                                  </p:childTnLst>
                                </p:cTn>
                              </p:par>
                              <p:par>
                                <p:cTn id="100" presetID="22" presetClass="entr" presetSubtype="4" fill="hold" grpId="0" nodeType="with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wipe(down)">
                                      <p:cBhvr>
                                        <p:cTn id="102" dur="500"/>
                                        <p:tgtEl>
                                          <p:spTgt spid="15"/>
                                        </p:tgtEl>
                                      </p:cBhvr>
                                    </p:animEffect>
                                  </p:childTnLst>
                                </p:cTn>
                              </p:par>
                            </p:childTnLst>
                          </p:cTn>
                        </p:par>
                        <p:par>
                          <p:cTn id="103" fill="hold">
                            <p:stCondLst>
                              <p:cond delay="500"/>
                            </p:stCondLst>
                            <p:childTnLst>
                              <p:par>
                                <p:cTn id="104" presetID="22" presetClass="entr" presetSubtype="4" fill="hold" grpId="0" nodeType="afterEffect">
                                  <p:stCondLst>
                                    <p:cond delay="1500"/>
                                  </p:stCondLst>
                                  <p:childTnLst>
                                    <p:set>
                                      <p:cBhvr>
                                        <p:cTn id="105" dur="1" fill="hold">
                                          <p:stCondLst>
                                            <p:cond delay="0"/>
                                          </p:stCondLst>
                                        </p:cTn>
                                        <p:tgtEl>
                                          <p:spTgt spid="16"/>
                                        </p:tgtEl>
                                        <p:attrNameLst>
                                          <p:attrName>style.visibility</p:attrName>
                                        </p:attrNameLst>
                                      </p:cBhvr>
                                      <p:to>
                                        <p:strVal val="visible"/>
                                      </p:to>
                                    </p:set>
                                    <p:animEffect transition="in" filter="wipe(down)">
                                      <p:cBhvr>
                                        <p:cTn id="106" dur="500"/>
                                        <p:tgtEl>
                                          <p:spTgt spid="16"/>
                                        </p:tgtEl>
                                      </p:cBhvr>
                                    </p:animEffect>
                                  </p:childTnLst>
                                </p:cTn>
                              </p:par>
                            </p:childTnLst>
                          </p:cTn>
                        </p:par>
                        <p:par>
                          <p:cTn id="107" fill="hold">
                            <p:stCondLst>
                              <p:cond delay="2500"/>
                            </p:stCondLst>
                            <p:childTnLst>
                              <p:par>
                                <p:cTn id="108" presetID="22" presetClass="entr" presetSubtype="4" fill="hold" grpId="0" nodeType="afterEffect">
                                  <p:stCondLst>
                                    <p:cond delay="750"/>
                                  </p:stCondLst>
                                  <p:childTnLst>
                                    <p:set>
                                      <p:cBhvr>
                                        <p:cTn id="109" dur="1" fill="hold">
                                          <p:stCondLst>
                                            <p:cond delay="0"/>
                                          </p:stCondLst>
                                        </p:cTn>
                                        <p:tgtEl>
                                          <p:spTgt spid="17"/>
                                        </p:tgtEl>
                                        <p:attrNameLst>
                                          <p:attrName>style.visibility</p:attrName>
                                        </p:attrNameLst>
                                      </p:cBhvr>
                                      <p:to>
                                        <p:strVal val="visible"/>
                                      </p:to>
                                    </p:set>
                                    <p:animEffect transition="in" filter="wipe(down)">
                                      <p:cBhvr>
                                        <p:cTn id="110" dur="500"/>
                                        <p:tgtEl>
                                          <p:spTgt spid="17"/>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1" nodeType="clickEffect">
                                  <p:stCondLst>
                                    <p:cond delay="0"/>
                                  </p:stCondLst>
                                  <p:childTnLst>
                                    <p:animEffect transition="out" filter="fade">
                                      <p:cBhvr>
                                        <p:cTn id="114" dur="500"/>
                                        <p:tgtEl>
                                          <p:spTgt spid="15"/>
                                        </p:tgtEl>
                                      </p:cBhvr>
                                    </p:animEffect>
                                    <p:set>
                                      <p:cBhvr>
                                        <p:cTn id="115" dur="1" fill="hold">
                                          <p:stCondLst>
                                            <p:cond delay="499"/>
                                          </p:stCondLst>
                                        </p:cTn>
                                        <p:tgtEl>
                                          <p:spTgt spid="15"/>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16"/>
                                        </p:tgtEl>
                                      </p:cBhvr>
                                    </p:animEffect>
                                    <p:set>
                                      <p:cBhvr>
                                        <p:cTn id="118" dur="1" fill="hold">
                                          <p:stCondLst>
                                            <p:cond delay="499"/>
                                          </p:stCondLst>
                                        </p:cTn>
                                        <p:tgtEl>
                                          <p:spTgt spid="16"/>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7"/>
                                        </p:tgtEl>
                                      </p:cBhvr>
                                    </p:animEffect>
                                    <p:set>
                                      <p:cBhvr>
                                        <p:cTn id="121" dur="1" fill="hold">
                                          <p:stCondLst>
                                            <p:cond delay="499"/>
                                          </p:stCondLst>
                                        </p:cTn>
                                        <p:tgtEl>
                                          <p:spTgt spid="17"/>
                                        </p:tgtEl>
                                        <p:attrNameLst>
                                          <p:attrName>style.visibility</p:attrName>
                                        </p:attrNameLst>
                                      </p:cBhvr>
                                      <p:to>
                                        <p:strVal val="hidden"/>
                                      </p:to>
                                    </p:set>
                                  </p:childTnLst>
                                </p:cTn>
                              </p:par>
                              <p:par>
                                <p:cTn id="122" presetID="22" presetClass="entr" presetSubtype="4" fill="hold" grpId="0" nodeType="withEffect">
                                  <p:stCondLst>
                                    <p:cond delay="0"/>
                                  </p:stCondLst>
                                  <p:childTnLst>
                                    <p:set>
                                      <p:cBhvr>
                                        <p:cTn id="123" dur="1" fill="hold">
                                          <p:stCondLst>
                                            <p:cond delay="0"/>
                                          </p:stCondLst>
                                        </p:cTn>
                                        <p:tgtEl>
                                          <p:spTgt spid="18"/>
                                        </p:tgtEl>
                                        <p:attrNameLst>
                                          <p:attrName>style.visibility</p:attrName>
                                        </p:attrNameLst>
                                      </p:cBhvr>
                                      <p:to>
                                        <p:strVal val="visible"/>
                                      </p:to>
                                    </p:set>
                                    <p:animEffect transition="in" filter="wipe(down)">
                                      <p:cBhvr>
                                        <p:cTn id="124" dur="500"/>
                                        <p:tgtEl>
                                          <p:spTgt spid="18"/>
                                        </p:tgtEl>
                                      </p:cBhvr>
                                    </p:animEffect>
                                  </p:childTnLst>
                                </p:cTn>
                              </p:par>
                            </p:childTnLst>
                          </p:cTn>
                        </p:par>
                        <p:par>
                          <p:cTn id="125" fill="hold">
                            <p:stCondLst>
                              <p:cond delay="500"/>
                            </p:stCondLst>
                            <p:childTnLst>
                              <p:par>
                                <p:cTn id="126" presetID="22" presetClass="entr" presetSubtype="4" fill="hold" grpId="0" nodeType="afterEffect">
                                  <p:stCondLst>
                                    <p:cond delay="1500"/>
                                  </p:stCondLst>
                                  <p:childTnLst>
                                    <p:set>
                                      <p:cBhvr>
                                        <p:cTn id="127" dur="1" fill="hold">
                                          <p:stCondLst>
                                            <p:cond delay="0"/>
                                          </p:stCondLst>
                                        </p:cTn>
                                        <p:tgtEl>
                                          <p:spTgt spid="19"/>
                                        </p:tgtEl>
                                        <p:attrNameLst>
                                          <p:attrName>style.visibility</p:attrName>
                                        </p:attrNameLst>
                                      </p:cBhvr>
                                      <p:to>
                                        <p:strVal val="visible"/>
                                      </p:to>
                                    </p:set>
                                    <p:animEffect transition="in" filter="wipe(down)">
                                      <p:cBhvr>
                                        <p:cTn id="128" dur="500"/>
                                        <p:tgtEl>
                                          <p:spTgt spid="19"/>
                                        </p:tgtEl>
                                      </p:cBhvr>
                                    </p:animEffect>
                                  </p:childTnLst>
                                </p:cTn>
                              </p:par>
                            </p:childTnLst>
                          </p:cTn>
                        </p:par>
                        <p:par>
                          <p:cTn id="129" fill="hold">
                            <p:stCondLst>
                              <p:cond delay="2500"/>
                            </p:stCondLst>
                            <p:childTnLst>
                              <p:par>
                                <p:cTn id="130" presetID="22" presetClass="entr" presetSubtype="4" fill="hold" grpId="0" nodeType="afterEffect">
                                  <p:stCondLst>
                                    <p:cond delay="500"/>
                                  </p:stCondLst>
                                  <p:childTnLst>
                                    <p:set>
                                      <p:cBhvr>
                                        <p:cTn id="131" dur="1" fill="hold">
                                          <p:stCondLst>
                                            <p:cond delay="0"/>
                                          </p:stCondLst>
                                        </p:cTn>
                                        <p:tgtEl>
                                          <p:spTgt spid="20"/>
                                        </p:tgtEl>
                                        <p:attrNameLst>
                                          <p:attrName>style.visibility</p:attrName>
                                        </p:attrNameLst>
                                      </p:cBhvr>
                                      <p:to>
                                        <p:strVal val="visible"/>
                                      </p:to>
                                    </p:set>
                                    <p:animEffect transition="in" filter="wipe(down)">
                                      <p:cBhvr>
                                        <p:cTn id="132" dur="500"/>
                                        <p:tgtEl>
                                          <p:spTgt spid="20"/>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18"/>
                                        </p:tgtEl>
                                      </p:cBhvr>
                                    </p:animEffect>
                                    <p:set>
                                      <p:cBhvr>
                                        <p:cTn id="137" dur="1" fill="hold">
                                          <p:stCondLst>
                                            <p:cond delay="499"/>
                                          </p:stCondLst>
                                        </p:cTn>
                                        <p:tgtEl>
                                          <p:spTgt spid="18"/>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19"/>
                                        </p:tgtEl>
                                      </p:cBhvr>
                                    </p:animEffect>
                                    <p:set>
                                      <p:cBhvr>
                                        <p:cTn id="140" dur="1" fill="hold">
                                          <p:stCondLst>
                                            <p:cond delay="499"/>
                                          </p:stCondLst>
                                        </p:cTn>
                                        <p:tgtEl>
                                          <p:spTgt spid="19"/>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20"/>
                                        </p:tgtEl>
                                      </p:cBhvr>
                                    </p:animEffect>
                                    <p:set>
                                      <p:cBhvr>
                                        <p:cTn id="143" dur="1" fill="hold">
                                          <p:stCondLst>
                                            <p:cond delay="499"/>
                                          </p:stCondLst>
                                        </p:cTn>
                                        <p:tgtEl>
                                          <p:spTgt spid="20"/>
                                        </p:tgtEl>
                                        <p:attrNameLst>
                                          <p:attrName>style.visibility</p:attrName>
                                        </p:attrNameLst>
                                      </p:cBhvr>
                                      <p:to>
                                        <p:strVal val="hidden"/>
                                      </p:to>
                                    </p:set>
                                  </p:childTnLst>
                                </p:cTn>
                              </p:par>
                              <p:par>
                                <p:cTn id="144" presetID="22" presetClass="entr" presetSubtype="4" fill="hold" grpId="0" nodeType="withEffect">
                                  <p:stCondLst>
                                    <p:cond delay="0"/>
                                  </p:stCondLst>
                                  <p:childTnLst>
                                    <p:set>
                                      <p:cBhvr>
                                        <p:cTn id="145" dur="1" fill="hold">
                                          <p:stCondLst>
                                            <p:cond delay="0"/>
                                          </p:stCondLst>
                                        </p:cTn>
                                        <p:tgtEl>
                                          <p:spTgt spid="21"/>
                                        </p:tgtEl>
                                        <p:attrNameLst>
                                          <p:attrName>style.visibility</p:attrName>
                                        </p:attrNameLst>
                                      </p:cBhvr>
                                      <p:to>
                                        <p:strVal val="visible"/>
                                      </p:to>
                                    </p:set>
                                    <p:animEffect transition="in" filter="wipe(down)">
                                      <p:cBhvr>
                                        <p:cTn id="146" dur="500"/>
                                        <p:tgtEl>
                                          <p:spTgt spid="21"/>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xit" presetSubtype="0" fill="hold" grpId="1" nodeType="clickEffect">
                                  <p:stCondLst>
                                    <p:cond delay="0"/>
                                  </p:stCondLst>
                                  <p:childTnLst>
                                    <p:animEffect transition="out" filter="fade">
                                      <p:cBhvr>
                                        <p:cTn id="150" dur="500"/>
                                        <p:tgtEl>
                                          <p:spTgt spid="21"/>
                                        </p:tgtEl>
                                      </p:cBhvr>
                                    </p:animEffect>
                                    <p:set>
                                      <p:cBhvr>
                                        <p:cTn id="151" dur="1" fill="hold">
                                          <p:stCondLst>
                                            <p:cond delay="499"/>
                                          </p:stCondLst>
                                        </p:cTn>
                                        <p:tgtEl>
                                          <p:spTgt spid="21"/>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13"/>
                                        </p:tgtEl>
                                      </p:cBhvr>
                                    </p:animEffect>
                                    <p:set>
                                      <p:cBhvr>
                                        <p:cTn id="154" dur="1" fill="hold">
                                          <p:stCondLst>
                                            <p:cond delay="499"/>
                                          </p:stCondLst>
                                        </p:cTn>
                                        <p:tgtEl>
                                          <p:spTgt spid="13"/>
                                        </p:tgtEl>
                                        <p:attrNameLst>
                                          <p:attrName>style.visibility</p:attrName>
                                        </p:attrNameLst>
                                      </p:cBhvr>
                                      <p:to>
                                        <p:strVal val="hidden"/>
                                      </p:to>
                                    </p:set>
                                  </p:childTnLst>
                                </p:cTn>
                              </p:par>
                              <p:par>
                                <p:cTn id="155" presetID="22" presetClass="entr" presetSubtype="4" fill="hold" grpId="0" nodeType="withEffect">
                                  <p:stCondLst>
                                    <p:cond delay="0"/>
                                  </p:stCondLst>
                                  <p:childTnLst>
                                    <p:set>
                                      <p:cBhvr>
                                        <p:cTn id="156" dur="1" fill="hold">
                                          <p:stCondLst>
                                            <p:cond delay="0"/>
                                          </p:stCondLst>
                                        </p:cTn>
                                        <p:tgtEl>
                                          <p:spTgt spid="22"/>
                                        </p:tgtEl>
                                        <p:attrNameLst>
                                          <p:attrName>style.visibility</p:attrName>
                                        </p:attrNameLst>
                                      </p:cBhvr>
                                      <p:to>
                                        <p:strVal val="visible"/>
                                      </p:to>
                                    </p:set>
                                    <p:animEffect transition="in" filter="wipe(down)">
                                      <p:cBhvr>
                                        <p:cTn id="157" dur="500"/>
                                        <p:tgtEl>
                                          <p:spTgt spid="22"/>
                                        </p:tgtEl>
                                      </p:cBhvr>
                                    </p:animEffect>
                                  </p:childTnLst>
                                </p:cTn>
                              </p:par>
                            </p:childTnLst>
                          </p:cTn>
                        </p:par>
                        <p:par>
                          <p:cTn id="158" fill="hold">
                            <p:stCondLst>
                              <p:cond delay="500"/>
                            </p:stCondLst>
                            <p:childTnLst>
                              <p:par>
                                <p:cTn id="159" presetID="22" presetClass="entr" presetSubtype="4" fill="hold" grpId="0" nodeType="afterEffect">
                                  <p:stCondLst>
                                    <p:cond delay="500"/>
                                  </p:stCondLst>
                                  <p:childTnLst>
                                    <p:set>
                                      <p:cBhvr>
                                        <p:cTn id="160" dur="1" fill="hold">
                                          <p:stCondLst>
                                            <p:cond delay="0"/>
                                          </p:stCondLst>
                                        </p:cTn>
                                        <p:tgtEl>
                                          <p:spTgt spid="23"/>
                                        </p:tgtEl>
                                        <p:attrNameLst>
                                          <p:attrName>style.visibility</p:attrName>
                                        </p:attrNameLst>
                                      </p:cBhvr>
                                      <p:to>
                                        <p:strVal val="visible"/>
                                      </p:to>
                                    </p:set>
                                    <p:animEffect transition="in" filter="wipe(down)">
                                      <p:cBhvr>
                                        <p:cTn id="161" dur="500"/>
                                        <p:tgtEl>
                                          <p:spTgt spid="23"/>
                                        </p:tgtEl>
                                      </p:cBhvr>
                                    </p:animEffect>
                                  </p:childTnLst>
                                </p:cTn>
                              </p:par>
                            </p:childTnLst>
                          </p:cTn>
                        </p:par>
                        <p:par>
                          <p:cTn id="162" fill="hold">
                            <p:stCondLst>
                              <p:cond delay="1500"/>
                            </p:stCondLst>
                            <p:childTnLst>
                              <p:par>
                                <p:cTn id="163" presetID="22" presetClass="entr" presetSubtype="4" fill="hold" grpId="0" nodeType="afterEffect">
                                  <p:stCondLst>
                                    <p:cond delay="1500"/>
                                  </p:stCondLst>
                                  <p:childTnLst>
                                    <p:set>
                                      <p:cBhvr>
                                        <p:cTn id="164" dur="1" fill="hold">
                                          <p:stCondLst>
                                            <p:cond delay="0"/>
                                          </p:stCondLst>
                                        </p:cTn>
                                        <p:tgtEl>
                                          <p:spTgt spid="24"/>
                                        </p:tgtEl>
                                        <p:attrNameLst>
                                          <p:attrName>style.visibility</p:attrName>
                                        </p:attrNameLst>
                                      </p:cBhvr>
                                      <p:to>
                                        <p:strVal val="visible"/>
                                      </p:to>
                                    </p:set>
                                    <p:animEffect transition="in" filter="wipe(down)">
                                      <p:cBhvr>
                                        <p:cTn id="165" dur="500"/>
                                        <p:tgtEl>
                                          <p:spTgt spid="24"/>
                                        </p:tgtEl>
                                      </p:cBhvr>
                                    </p:animEffect>
                                  </p:childTnLst>
                                </p:cTn>
                              </p:par>
                            </p:childTnLst>
                          </p:cTn>
                        </p:par>
                      </p:childTnLst>
                    </p:cTn>
                  </p:par>
                  <p:par>
                    <p:cTn id="166" fill="hold">
                      <p:stCondLst>
                        <p:cond delay="indefinite"/>
                      </p:stCondLst>
                      <p:childTnLst>
                        <p:par>
                          <p:cTn id="167" fill="hold">
                            <p:stCondLst>
                              <p:cond delay="0"/>
                            </p:stCondLst>
                            <p:childTnLst>
                              <p:par>
                                <p:cTn id="168" presetID="10" presetClass="exit" presetSubtype="0" fill="hold" grpId="1" nodeType="clickEffect">
                                  <p:stCondLst>
                                    <p:cond delay="0"/>
                                  </p:stCondLst>
                                  <p:childTnLst>
                                    <p:animEffect transition="out" filter="fade">
                                      <p:cBhvr>
                                        <p:cTn id="169" dur="500"/>
                                        <p:tgtEl>
                                          <p:spTgt spid="23"/>
                                        </p:tgtEl>
                                      </p:cBhvr>
                                    </p:animEffect>
                                    <p:set>
                                      <p:cBhvr>
                                        <p:cTn id="170" dur="1" fill="hold">
                                          <p:stCondLst>
                                            <p:cond delay="499"/>
                                          </p:stCondLst>
                                        </p:cTn>
                                        <p:tgtEl>
                                          <p:spTgt spid="23"/>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0" presetClass="exit" presetSubtype="0" fill="hold" grpId="1" nodeType="clickEffect">
                                  <p:stCondLst>
                                    <p:cond delay="0"/>
                                  </p:stCondLst>
                                  <p:childTnLst>
                                    <p:animEffect transition="out" filter="fade">
                                      <p:cBhvr>
                                        <p:cTn id="174" dur="500"/>
                                        <p:tgtEl>
                                          <p:spTgt spid="24"/>
                                        </p:tgtEl>
                                      </p:cBhvr>
                                    </p:animEffect>
                                    <p:set>
                                      <p:cBhvr>
                                        <p:cTn id="175"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6" repeatCount="indefinite" fill="remove" display="0">
                  <p:stCondLst>
                    <p:cond delay="indefinite"/>
                  </p:stCondLst>
                </p:cTn>
                <p:tgtEl>
                  <p:spTgt spid="7"/>
                </p:tgtEl>
              </p:cMediaNode>
            </p:video>
          </p:childTnLst>
        </p:cTn>
      </p:par>
    </p:tnLst>
    <p:bldLst>
      <p:bldP spid="4" grpId="0" animBg="1"/>
      <p:bldP spid="4" grpId="1" animBg="1"/>
      <p:bldP spid="5" grpId="0" animBg="1"/>
      <p:bldP spid="5" grpId="1" animBg="1"/>
      <p:bldP spid="2" grpId="0" animBg="1"/>
      <p:bldP spid="2" grpId="1" animBg="1"/>
      <p:bldP spid="6" grpId="0" animBg="1"/>
      <p:bldP spid="6"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3" grpId="0" animBg="1"/>
      <p:bldP spid="23" grpId="1" animBg="1"/>
      <p:bldP spid="24" grpId="0" animBg="1"/>
      <p:bldP spid="2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79512" y="116632"/>
            <a:ext cx="8784976" cy="6552728"/>
          </a:xfrm>
        </p:spPr>
        <p:txBody>
          <a:bodyPr>
            <a:noAutofit/>
          </a:bodyPr>
          <a:lstStyle/>
          <a:p>
            <a:pPr marL="0" indent="0">
              <a:spcBef>
                <a:spcPts val="0"/>
              </a:spcBef>
              <a:buNone/>
            </a:pPr>
            <a:r>
              <a:rPr lang="ru-RU" sz="1000" b="1" dirty="0" smtClean="0"/>
              <a:t>5</a:t>
            </a:r>
            <a:r>
              <a:rPr lang="ru-RU" sz="1000" b="1" dirty="0"/>
              <a:t>. Сих двенадцать послал Иисус, и заповедал им, говоря: на путь к язычникам не ходите, и в город </a:t>
            </a:r>
            <a:r>
              <a:rPr lang="ru-RU" sz="1000" b="1" dirty="0" err="1"/>
              <a:t>Самарянский</a:t>
            </a:r>
            <a:r>
              <a:rPr lang="ru-RU" sz="1000" b="1" dirty="0"/>
              <a:t> не входите;</a:t>
            </a:r>
          </a:p>
          <a:p>
            <a:pPr marL="0" indent="0">
              <a:spcBef>
                <a:spcPts val="0"/>
              </a:spcBef>
              <a:buNone/>
            </a:pPr>
            <a:r>
              <a:rPr lang="ru-RU" sz="1000" b="1" dirty="0"/>
              <a:t>6. а идите наипаче к погибшим овцам дома </a:t>
            </a:r>
            <a:r>
              <a:rPr lang="ru-RU" sz="1000" b="1" dirty="0" err="1"/>
              <a:t>Израилева</a:t>
            </a:r>
            <a:r>
              <a:rPr lang="ru-RU" sz="1000" b="1" dirty="0"/>
              <a:t>;</a:t>
            </a:r>
          </a:p>
          <a:p>
            <a:pPr marL="0" indent="0">
              <a:spcBef>
                <a:spcPts val="0"/>
              </a:spcBef>
              <a:buNone/>
            </a:pPr>
            <a:r>
              <a:rPr lang="ru-RU" sz="1000" b="1" dirty="0"/>
              <a:t>7. ходя же, проповедуйте, что приблизилось Царство Небесное;</a:t>
            </a:r>
          </a:p>
          <a:p>
            <a:pPr marL="0" indent="0">
              <a:spcBef>
                <a:spcPts val="0"/>
              </a:spcBef>
              <a:buNone/>
            </a:pPr>
            <a:r>
              <a:rPr lang="ru-RU" sz="1000" b="1" dirty="0"/>
              <a:t>8. больных исцеляйте, прокаженных очищайте, мертвых воскрешайте, бесов изгоняйте; даром получили, даром давайте</a:t>
            </a:r>
            <a:r>
              <a:rPr lang="ru-RU" sz="1000" b="1" dirty="0" smtClean="0"/>
              <a:t>.</a:t>
            </a:r>
          </a:p>
          <a:p>
            <a:pPr marL="0" indent="0">
              <a:spcBef>
                <a:spcPts val="0"/>
              </a:spcBef>
              <a:buNone/>
            </a:pPr>
            <a:endParaRPr lang="ru-RU" sz="1000" b="1" dirty="0"/>
          </a:p>
          <a:p>
            <a:pPr marL="0" indent="0">
              <a:spcBef>
                <a:spcPts val="0"/>
              </a:spcBef>
              <a:buNone/>
            </a:pPr>
            <a:r>
              <a:rPr lang="ru-RU" sz="1000" b="1" dirty="0"/>
              <a:t>9. Не берите с собою ни золота, ни серебра, ни меди в </a:t>
            </a:r>
            <a:r>
              <a:rPr lang="ru-RU" sz="1000" b="1" dirty="0" err="1"/>
              <a:t>поясы</a:t>
            </a:r>
            <a:r>
              <a:rPr lang="ru-RU" sz="1000" b="1" dirty="0"/>
              <a:t> свои,</a:t>
            </a:r>
          </a:p>
          <a:p>
            <a:pPr marL="0" indent="0">
              <a:spcBef>
                <a:spcPts val="0"/>
              </a:spcBef>
              <a:buNone/>
            </a:pPr>
            <a:r>
              <a:rPr lang="ru-RU" sz="1000" b="1" dirty="0"/>
              <a:t>10. ни сумы на дорогу, ни двух одежд, ни обуви, ни посоха, ибо трудящийся достоин пропитания</a:t>
            </a:r>
            <a:r>
              <a:rPr lang="ru-RU" sz="1000" b="1" dirty="0" smtClean="0"/>
              <a:t>.</a:t>
            </a:r>
          </a:p>
          <a:p>
            <a:pPr marL="0" indent="0">
              <a:spcBef>
                <a:spcPts val="0"/>
              </a:spcBef>
              <a:buNone/>
            </a:pPr>
            <a:endParaRPr lang="ru-RU" sz="1000" b="1" dirty="0"/>
          </a:p>
          <a:p>
            <a:pPr marL="0" indent="0">
              <a:spcBef>
                <a:spcPts val="0"/>
              </a:spcBef>
              <a:buNone/>
            </a:pPr>
            <a:r>
              <a:rPr lang="ru-RU" sz="1000" b="1" dirty="0"/>
              <a:t>11. В какой бы город или селение ни вошли вы, наведывайтесь, кто в нем достоин, и там оставайтесь, пока не выйдете;</a:t>
            </a:r>
          </a:p>
          <a:p>
            <a:pPr marL="0" indent="0">
              <a:spcBef>
                <a:spcPts val="0"/>
              </a:spcBef>
              <a:buNone/>
            </a:pPr>
            <a:r>
              <a:rPr lang="ru-RU" sz="1000" b="1" dirty="0"/>
              <a:t>12. а входя в дом, приветствуйте его, говоря: мир дому сему;</a:t>
            </a:r>
          </a:p>
          <a:p>
            <a:pPr marL="0" indent="0">
              <a:spcBef>
                <a:spcPts val="0"/>
              </a:spcBef>
              <a:buNone/>
            </a:pPr>
            <a:r>
              <a:rPr lang="ru-RU" sz="1000" b="1" dirty="0"/>
              <a:t>13. и если дом будет достоин, то мир ваш придет на него; если же не будет достоин, то мир ваш к вам возвратится.</a:t>
            </a:r>
          </a:p>
          <a:p>
            <a:pPr marL="0" indent="0">
              <a:spcBef>
                <a:spcPts val="0"/>
              </a:spcBef>
              <a:buNone/>
            </a:pPr>
            <a:r>
              <a:rPr lang="ru-RU" sz="1000" b="1" dirty="0"/>
              <a:t>14. А если кто не примет вас и не послушает слов ваших, то, выходя из дома или из города того, отрясите прах от ног ваших;</a:t>
            </a:r>
          </a:p>
          <a:p>
            <a:pPr marL="0" indent="0">
              <a:spcBef>
                <a:spcPts val="0"/>
              </a:spcBef>
              <a:buNone/>
            </a:pPr>
            <a:r>
              <a:rPr lang="ru-RU" sz="1000" b="1" dirty="0"/>
              <a:t>15. истинно говорю вам: отраднее будет земле Содомской и </a:t>
            </a:r>
            <a:r>
              <a:rPr lang="ru-RU" sz="1000" b="1" dirty="0" err="1"/>
              <a:t>Гоморрской</a:t>
            </a:r>
            <a:r>
              <a:rPr lang="ru-RU" sz="1000" b="1" dirty="0"/>
              <a:t> в день суда, нежели городу тому</a:t>
            </a:r>
            <a:r>
              <a:rPr lang="ru-RU" sz="1000" b="1" dirty="0" smtClean="0"/>
              <a:t>.</a:t>
            </a:r>
          </a:p>
          <a:p>
            <a:pPr marL="0" indent="0">
              <a:spcBef>
                <a:spcPts val="0"/>
              </a:spcBef>
              <a:buNone/>
            </a:pPr>
            <a:endParaRPr lang="ru-RU" sz="1000" b="1" dirty="0"/>
          </a:p>
          <a:p>
            <a:pPr marL="0" indent="0">
              <a:spcBef>
                <a:spcPts val="0"/>
              </a:spcBef>
              <a:buNone/>
            </a:pPr>
            <a:r>
              <a:rPr lang="ru-RU" sz="1000" b="1" dirty="0"/>
              <a:t>16. Вот, Я посылаю вас, как овец среди волков: итак будьте мудры, как змии, и просты, как голуби</a:t>
            </a:r>
            <a:r>
              <a:rPr lang="ru-RU" sz="1000" b="1" dirty="0" smtClean="0"/>
              <a:t>.</a:t>
            </a:r>
          </a:p>
          <a:p>
            <a:pPr marL="0" indent="0">
              <a:spcBef>
                <a:spcPts val="0"/>
              </a:spcBef>
              <a:buNone/>
            </a:pPr>
            <a:endParaRPr lang="ru-RU" sz="1000" b="1" dirty="0"/>
          </a:p>
          <a:p>
            <a:pPr marL="0" indent="0">
              <a:spcBef>
                <a:spcPts val="0"/>
              </a:spcBef>
              <a:buNone/>
            </a:pPr>
            <a:r>
              <a:rPr lang="ru-RU" sz="1000" b="1" dirty="0"/>
              <a:t>17. Остерегайтесь же людей: ибо они будут отдавать вас в судилища и в синагогах своих будут бить вас,</a:t>
            </a:r>
          </a:p>
          <a:p>
            <a:pPr marL="0" indent="0">
              <a:spcBef>
                <a:spcPts val="0"/>
              </a:spcBef>
              <a:buNone/>
            </a:pPr>
            <a:r>
              <a:rPr lang="ru-RU" sz="1000" b="1" dirty="0"/>
              <a:t>18. и поведут вас к правителям и царям за Меня, для свидетельства перед ними и язычниками.</a:t>
            </a:r>
          </a:p>
          <a:p>
            <a:pPr marL="0" indent="0">
              <a:spcBef>
                <a:spcPts val="0"/>
              </a:spcBef>
              <a:buNone/>
            </a:pPr>
            <a:r>
              <a:rPr lang="ru-RU" sz="1000" b="1" dirty="0"/>
              <a:t>19. Когда же будут предавать вас, не заботьтесь, как или что сказать; ибо в тот час дано будет вам, что сказать,</a:t>
            </a:r>
          </a:p>
          <a:p>
            <a:pPr marL="0" indent="0">
              <a:spcBef>
                <a:spcPts val="0"/>
              </a:spcBef>
              <a:buNone/>
            </a:pPr>
            <a:r>
              <a:rPr lang="ru-RU" sz="1000" b="1" dirty="0"/>
              <a:t>20. ибо не вы будете говорить, но Дух Отца вашего будет говорить в вас</a:t>
            </a:r>
            <a:r>
              <a:rPr lang="ru-RU" sz="1000" b="1" dirty="0" smtClean="0"/>
              <a:t>.</a:t>
            </a:r>
          </a:p>
          <a:p>
            <a:pPr marL="0" indent="0">
              <a:spcBef>
                <a:spcPts val="0"/>
              </a:spcBef>
              <a:buNone/>
            </a:pPr>
            <a:endParaRPr lang="ru-RU" sz="1000" b="1" dirty="0"/>
          </a:p>
          <a:p>
            <a:pPr marL="0" indent="0">
              <a:spcBef>
                <a:spcPts val="0"/>
              </a:spcBef>
              <a:buNone/>
            </a:pPr>
            <a:r>
              <a:rPr lang="ru-RU" sz="1000" b="1" dirty="0"/>
              <a:t>21. Предаст же брат брата на смерть, и отец — сына; и восстанут дети на родителей, и умертвят их;</a:t>
            </a:r>
          </a:p>
          <a:p>
            <a:pPr marL="0" indent="0">
              <a:spcBef>
                <a:spcPts val="0"/>
              </a:spcBef>
              <a:buNone/>
            </a:pPr>
            <a:r>
              <a:rPr lang="ru-RU" sz="1000" b="1" dirty="0"/>
              <a:t>22. и будете ненавидимы всеми за имя Мое; претерпевший же до конца спасется</a:t>
            </a:r>
            <a:r>
              <a:rPr lang="ru-RU" sz="1000" b="1" dirty="0" smtClean="0"/>
              <a:t>.</a:t>
            </a:r>
          </a:p>
          <a:p>
            <a:pPr marL="0" indent="0">
              <a:spcBef>
                <a:spcPts val="0"/>
              </a:spcBef>
              <a:buNone/>
            </a:pPr>
            <a:endParaRPr lang="ru-RU" sz="1000" b="1" dirty="0" smtClean="0"/>
          </a:p>
          <a:p>
            <a:pPr marL="0" indent="0">
              <a:spcBef>
                <a:spcPts val="0"/>
              </a:spcBef>
              <a:buNone/>
            </a:pPr>
            <a:r>
              <a:rPr lang="ru-RU" sz="1000" b="1" dirty="0" smtClean="0"/>
              <a:t>23</a:t>
            </a:r>
            <a:r>
              <a:rPr lang="ru-RU" sz="1000" b="1" dirty="0"/>
              <a:t>. Когда же будут гнать вас в одном городе, бегите в другой. Ибо истинно говорю вам: не успеете обойти городов </a:t>
            </a:r>
            <a:r>
              <a:rPr lang="ru-RU" sz="1000" b="1" dirty="0" err="1"/>
              <a:t>Израилевых</a:t>
            </a:r>
            <a:r>
              <a:rPr lang="ru-RU" sz="1000" b="1" dirty="0"/>
              <a:t>, как </a:t>
            </a:r>
            <a:r>
              <a:rPr lang="ru-RU" sz="1000" b="1" dirty="0" err="1"/>
              <a:t>приидет</a:t>
            </a:r>
            <a:r>
              <a:rPr lang="ru-RU" sz="1000" b="1" dirty="0"/>
              <a:t> Сын Человеческий</a:t>
            </a:r>
            <a:r>
              <a:rPr lang="ru-RU" sz="1000" b="1" dirty="0" smtClean="0"/>
              <a:t>.</a:t>
            </a:r>
          </a:p>
          <a:p>
            <a:pPr marL="0" indent="0">
              <a:spcBef>
                <a:spcPts val="0"/>
              </a:spcBef>
              <a:buNone/>
            </a:pPr>
            <a:r>
              <a:rPr lang="ru-RU" sz="1000" b="1" dirty="0" smtClean="0"/>
              <a:t>24</a:t>
            </a:r>
            <a:r>
              <a:rPr lang="ru-RU" sz="1000" b="1" dirty="0"/>
              <a:t>. Ученик не выше учителя, и слуга не выше господина своего:</a:t>
            </a:r>
          </a:p>
          <a:p>
            <a:pPr marL="0" indent="0">
              <a:spcBef>
                <a:spcPts val="0"/>
              </a:spcBef>
              <a:buNone/>
            </a:pPr>
            <a:r>
              <a:rPr lang="ru-RU" sz="1000" b="1" dirty="0"/>
              <a:t>25. довольно для ученика, чтобы он был, как учитель его, и для слуги, чтобы он был, как господин его. Если хозяина дома назвали </a:t>
            </a:r>
            <a:r>
              <a:rPr lang="ru-RU" sz="1000" b="1" dirty="0" err="1"/>
              <a:t>веельзевулом</a:t>
            </a:r>
            <a:r>
              <a:rPr lang="ru-RU" sz="1000" b="1" dirty="0"/>
              <a:t>, не тем ли более домашних его</a:t>
            </a:r>
            <a:r>
              <a:rPr lang="ru-RU" sz="1000" b="1" dirty="0" smtClean="0"/>
              <a:t>?</a:t>
            </a:r>
          </a:p>
          <a:p>
            <a:pPr marL="0" indent="0">
              <a:spcBef>
                <a:spcPts val="0"/>
              </a:spcBef>
              <a:buNone/>
            </a:pPr>
            <a:endParaRPr lang="ru-RU" sz="1000" b="1" dirty="0"/>
          </a:p>
          <a:p>
            <a:pPr marL="0" indent="0">
              <a:spcBef>
                <a:spcPts val="0"/>
              </a:spcBef>
              <a:buNone/>
            </a:pPr>
            <a:r>
              <a:rPr lang="ru-RU" sz="1000" b="1" dirty="0"/>
              <a:t>26. Итак не бойтесь их, ибо нет ничего сокровенного, что не открылось бы, и тайного, что не было бы узнано.</a:t>
            </a:r>
          </a:p>
          <a:p>
            <a:pPr marL="0" indent="0">
              <a:spcBef>
                <a:spcPts val="0"/>
              </a:spcBef>
              <a:buNone/>
            </a:pPr>
            <a:r>
              <a:rPr lang="ru-RU" sz="1000" b="1" dirty="0"/>
              <a:t>27. Что говорю вам в темноте, говорите при свете; и что на ухо слышите, проповедуйте на кровлях.</a:t>
            </a:r>
          </a:p>
          <a:p>
            <a:pPr marL="0" indent="0">
              <a:spcBef>
                <a:spcPts val="0"/>
              </a:spcBef>
              <a:buNone/>
            </a:pPr>
            <a:r>
              <a:rPr lang="ru-RU" sz="1000" b="1" dirty="0"/>
              <a:t>28. И не бойтесь убивающих тело, души же не могущих убить; а бойтесь более Того, Кто может и душу и тело погубить в геенне</a:t>
            </a:r>
            <a:r>
              <a:rPr lang="ru-RU" sz="1000" b="1" dirty="0" smtClean="0"/>
              <a:t>.</a:t>
            </a:r>
          </a:p>
          <a:p>
            <a:pPr marL="0" indent="0">
              <a:spcBef>
                <a:spcPts val="0"/>
              </a:spcBef>
              <a:buNone/>
            </a:pPr>
            <a:endParaRPr lang="ru-RU" sz="1000" b="1" dirty="0"/>
          </a:p>
          <a:p>
            <a:pPr marL="0" indent="0">
              <a:spcBef>
                <a:spcPts val="0"/>
              </a:spcBef>
              <a:buNone/>
            </a:pPr>
            <a:r>
              <a:rPr lang="ru-RU" sz="1000" b="1" dirty="0"/>
              <a:t>29. Не две ли малые птицы продаются за </a:t>
            </a:r>
            <a:r>
              <a:rPr lang="ru-RU" sz="1000" b="1" dirty="0" err="1"/>
              <a:t>ассарий</a:t>
            </a:r>
            <a:r>
              <a:rPr lang="ru-RU" sz="1000" b="1" dirty="0"/>
              <a:t>? И ни одна из них не упадет на землю без воли Отца вашего;</a:t>
            </a:r>
          </a:p>
          <a:p>
            <a:pPr marL="0" indent="0">
              <a:spcBef>
                <a:spcPts val="0"/>
              </a:spcBef>
              <a:buNone/>
            </a:pPr>
            <a:r>
              <a:rPr lang="ru-RU" sz="1000" b="1" dirty="0"/>
              <a:t>30. у вас же и волосы на голове все сочтены;</a:t>
            </a:r>
          </a:p>
          <a:p>
            <a:pPr marL="0" indent="0">
              <a:spcBef>
                <a:spcPts val="0"/>
              </a:spcBef>
              <a:buNone/>
            </a:pPr>
            <a:r>
              <a:rPr lang="ru-RU" sz="1000" b="1" dirty="0"/>
              <a:t>31. не бойтесь же: вы лучше многих малых птиц</a:t>
            </a:r>
            <a:r>
              <a:rPr lang="ru-RU" sz="1000" b="1" dirty="0" smtClean="0"/>
              <a:t>.</a:t>
            </a:r>
          </a:p>
          <a:p>
            <a:pPr marL="0" indent="0">
              <a:spcBef>
                <a:spcPts val="0"/>
              </a:spcBef>
              <a:buNone/>
            </a:pPr>
            <a:endParaRPr lang="ru-RU" sz="1000" b="1" dirty="0"/>
          </a:p>
          <a:p>
            <a:pPr marL="0" indent="0">
              <a:spcBef>
                <a:spcPts val="0"/>
              </a:spcBef>
              <a:buNone/>
            </a:pPr>
            <a:r>
              <a:rPr lang="ru-RU" sz="1000" b="1" dirty="0"/>
              <a:t>32. Итак всякого, кто исповедает Меня пред людьми, того исповедаю и Я пред </a:t>
            </a:r>
            <a:r>
              <a:rPr lang="ru-RU" sz="1000" b="1" dirty="0" err="1"/>
              <a:t>Отцем</a:t>
            </a:r>
            <a:r>
              <a:rPr lang="ru-RU" sz="1000" b="1" dirty="0"/>
              <a:t> Моим Небесным;</a:t>
            </a:r>
          </a:p>
          <a:p>
            <a:pPr marL="0" indent="0">
              <a:spcBef>
                <a:spcPts val="0"/>
              </a:spcBef>
              <a:buNone/>
            </a:pPr>
            <a:r>
              <a:rPr lang="ru-RU" sz="1000" b="1" dirty="0"/>
              <a:t>33. а кто отречется от Меня пред людьми, отрекусь от того и Я пред </a:t>
            </a:r>
            <a:r>
              <a:rPr lang="ru-RU" sz="1000" b="1" dirty="0" err="1"/>
              <a:t>Отцем</a:t>
            </a:r>
            <a:r>
              <a:rPr lang="ru-RU" sz="1000" b="1" dirty="0"/>
              <a:t> Моим Небесным</a:t>
            </a:r>
            <a:r>
              <a:rPr lang="ru-RU" sz="1000" b="1" dirty="0" smtClean="0"/>
              <a:t>.</a:t>
            </a:r>
          </a:p>
          <a:p>
            <a:pPr marL="0" indent="0">
              <a:spcBef>
                <a:spcPts val="0"/>
              </a:spcBef>
              <a:buNone/>
            </a:pPr>
            <a:endParaRPr lang="ru-RU" sz="1000" b="1" dirty="0"/>
          </a:p>
          <a:p>
            <a:pPr marL="0" indent="0">
              <a:spcBef>
                <a:spcPts val="0"/>
              </a:spcBef>
              <a:buNone/>
            </a:pPr>
            <a:r>
              <a:rPr lang="ru-RU" sz="1000" b="1" dirty="0"/>
              <a:t>34. Не думайте, что Я пришел принести мир на землю; не мир пришел Я принести, но меч,</a:t>
            </a:r>
          </a:p>
          <a:p>
            <a:pPr marL="0" indent="0">
              <a:spcBef>
                <a:spcPts val="0"/>
              </a:spcBef>
              <a:buNone/>
            </a:pPr>
            <a:r>
              <a:rPr lang="ru-RU" sz="1000" b="1" dirty="0"/>
              <a:t>35. ибо Я пришел разделить человека с отцом его, и дочь с матерью ее, и невестку со свекровью ее.</a:t>
            </a:r>
          </a:p>
          <a:p>
            <a:pPr marL="0" indent="0">
              <a:spcBef>
                <a:spcPts val="0"/>
              </a:spcBef>
              <a:buNone/>
            </a:pPr>
            <a:r>
              <a:rPr lang="ru-RU" sz="1000" b="1" dirty="0"/>
              <a:t>36. И враги человеку — домашние его</a:t>
            </a:r>
            <a:r>
              <a:rPr lang="ru-RU" sz="1000" b="1" dirty="0" smtClean="0"/>
              <a:t>.</a:t>
            </a:r>
          </a:p>
          <a:p>
            <a:pPr marL="0" indent="0">
              <a:spcBef>
                <a:spcPts val="0"/>
              </a:spcBef>
              <a:buNone/>
            </a:pPr>
            <a:endParaRPr lang="ru-RU" sz="1000" b="1" dirty="0"/>
          </a:p>
          <a:p>
            <a:pPr marL="0" indent="0">
              <a:spcBef>
                <a:spcPts val="0"/>
              </a:spcBef>
              <a:buNone/>
            </a:pPr>
            <a:r>
              <a:rPr lang="ru-RU" sz="1000" b="1" dirty="0"/>
              <a:t>37. Кто любит отца или мать более, нежели Меня, не достоин Меня; и кто любит сына или дочь более, нежели Меня, не достоин Меня;</a:t>
            </a:r>
          </a:p>
          <a:p>
            <a:pPr marL="0" indent="0">
              <a:spcBef>
                <a:spcPts val="0"/>
              </a:spcBef>
              <a:buNone/>
            </a:pPr>
            <a:r>
              <a:rPr lang="ru-RU" sz="1000" b="1" dirty="0"/>
              <a:t>38. и кто не берет креста своего и следует за Мною, тот не достоин Меня.</a:t>
            </a:r>
          </a:p>
          <a:p>
            <a:pPr marL="0" indent="0">
              <a:spcBef>
                <a:spcPts val="0"/>
              </a:spcBef>
              <a:buNone/>
            </a:pPr>
            <a:r>
              <a:rPr lang="ru-RU" sz="1000" b="1" dirty="0"/>
              <a:t>39. Сберегший душу свою потеряет ее; а потерявший душу свою ради Меня сбережет ее</a:t>
            </a:r>
            <a:r>
              <a:rPr lang="ru-RU" sz="1000" b="1" dirty="0" smtClean="0"/>
              <a:t>.</a:t>
            </a:r>
          </a:p>
          <a:p>
            <a:pPr marL="0" indent="0">
              <a:spcBef>
                <a:spcPts val="0"/>
              </a:spcBef>
              <a:buNone/>
            </a:pPr>
            <a:endParaRPr lang="ru-RU" sz="1000" b="1" dirty="0"/>
          </a:p>
          <a:p>
            <a:pPr marL="0" indent="0">
              <a:spcBef>
                <a:spcPts val="0"/>
              </a:spcBef>
              <a:buNone/>
            </a:pPr>
            <a:r>
              <a:rPr lang="ru-RU" sz="1000" b="1" dirty="0"/>
              <a:t>40. Кто принимает вас, принимает Меня, а кто принимает Меня, принимает Пославшего Меня;</a:t>
            </a:r>
          </a:p>
          <a:p>
            <a:pPr marL="0" indent="0">
              <a:spcBef>
                <a:spcPts val="0"/>
              </a:spcBef>
              <a:buNone/>
            </a:pPr>
            <a:r>
              <a:rPr lang="ru-RU" sz="1000" b="1" dirty="0"/>
              <a:t>41. кто принимает пророка, во имя пророка, получит награду пророка; и кто принимает праведника, во имя праведника, получит награду праведника.</a:t>
            </a:r>
          </a:p>
          <a:p>
            <a:pPr marL="0" indent="0">
              <a:spcBef>
                <a:spcPts val="0"/>
              </a:spcBef>
              <a:buNone/>
            </a:pPr>
            <a:r>
              <a:rPr lang="ru-RU" sz="1000" b="1" dirty="0"/>
              <a:t>42. И кто напоит одного из малых сих только чашею холодной воды, во имя ученика, истинно говорю вам, не потеряет награды своей.</a:t>
            </a:r>
          </a:p>
        </p:txBody>
      </p:sp>
    </p:spTree>
    <p:extLst>
      <p:ext uri="{BB962C8B-B14F-4D97-AF65-F5344CB8AC3E}">
        <p14:creationId xmlns:p14="http://schemas.microsoft.com/office/powerpoint/2010/main" val="47821148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513</TotalTime>
  <Words>3869</Words>
  <Application>Microsoft Office PowerPoint</Application>
  <PresentationFormat>Экран (4:3)</PresentationFormat>
  <Paragraphs>173</Paragraphs>
  <Slides>11</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11</vt:i4>
      </vt:variant>
    </vt:vector>
  </HeadingPairs>
  <TitlesOfParts>
    <vt:vector size="12" baseType="lpstr">
      <vt:lpstr>Тема Office</vt:lpstr>
      <vt:lpstr>Лекция 12. Избрание 12 апостолов. Послание апостолов на проповедь.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Мк 6 гл.</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Лекция 12. Избрание 12 апостолов. Послание апостолов на проповедь. </dc:title>
  <dc:creator>Николай Казинов</dc:creator>
  <cp:lastModifiedBy>КУРСЫ</cp:lastModifiedBy>
  <cp:revision>51</cp:revision>
  <dcterms:created xsi:type="dcterms:W3CDTF">2014-01-11T06:11:28Z</dcterms:created>
  <dcterms:modified xsi:type="dcterms:W3CDTF">2014-01-30T11:50:04Z</dcterms:modified>
</cp:coreProperties>
</file>